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B_FDAAC108.xml" ContentType="application/vnd.ms-powerpoint.comments+xml"/>
  <Override PartName="/ppt/notesSlides/notesSlide3.xml" ContentType="application/vnd.openxmlformats-officedocument.presentationml.notesSlide+xml"/>
  <Override PartName="/ppt/comments/modernComment_103_0.xml" ContentType="application/vnd.ms-powerpoint.comments+xml"/>
  <Override PartName="/ppt/notesSlides/notesSlide4.xml" ContentType="application/vnd.openxmlformats-officedocument.presentationml.notesSlide+xml"/>
  <Override PartName="/ppt/comments/modernComment_105_0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1C_774A3165.xml" ContentType="application/vnd.ms-powerpoint.comments+xml"/>
  <Override PartName="/ppt/notesSlides/notesSlide10.xml" ContentType="application/vnd.openxmlformats-officedocument.presentationml.notesSlide+xml"/>
  <Override PartName="/ppt/comments/modernComment_117_3B4A0841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0F_A66328A7.xml" ContentType="application/vnd.ms-powerpoint.comments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8" r:id="rId2"/>
    <p:sldId id="267" r:id="rId3"/>
    <p:sldId id="259" r:id="rId4"/>
    <p:sldId id="261" r:id="rId5"/>
    <p:sldId id="281" r:id="rId6"/>
    <p:sldId id="285" r:id="rId7"/>
    <p:sldId id="286" r:id="rId8"/>
    <p:sldId id="282" r:id="rId9"/>
    <p:sldId id="284" r:id="rId10"/>
    <p:sldId id="279" r:id="rId11"/>
    <p:sldId id="272" r:id="rId12"/>
    <p:sldId id="265" r:id="rId13"/>
    <p:sldId id="270" r:id="rId14"/>
    <p:sldId id="271" r:id="rId15"/>
    <p:sldId id="283" r:id="rId16"/>
  </p:sldIdLst>
  <p:sldSz cx="9144000" cy="5143500" type="screen16x9"/>
  <p:notesSz cx="6858000" cy="9144000"/>
  <p:embeddedFontLst>
    <p:embeddedFont>
      <p:font typeface="Comfortaa" panose="020B0604020202020204" charset="0"/>
      <p:regular r:id="rId18"/>
      <p:bold r:id="rId19"/>
    </p:embeddedFont>
    <p:embeddedFont>
      <p:font typeface="Verdana Pro" panose="020B060403050404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4E3CB1-9702-8A7E-6A7F-3ADC6764228A}" name="Sutton, Sarah S - (artmathgirl)" initials="S(" userId="S::artmathgirl@arizona.edu::4d3c6642-261e-48d9-a36d-80df471c86c4" providerId="AD"/>
  <p188:author id="{7E883AC9-C6ED-7B53-F3D0-FB5543B026E8}" name="Elalaoui-Pinedo, Dora Elisa - (delisaeap)" initials="E(" userId="S::delisaeap@arizona.edu::99b95af4-21a9-43ff-8d0b-cf9435b3d4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003"/>
    <a:srgbClr val="02F307"/>
    <a:srgbClr val="B987F2"/>
    <a:srgbClr val="B388F2"/>
    <a:srgbClr val="00E1FC"/>
    <a:srgbClr val="00DEFD"/>
    <a:srgbClr val="CC0707"/>
    <a:srgbClr val="45FF38"/>
    <a:srgbClr val="FFC100"/>
    <a:srgbClr val="E15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60"/>
  </p:normalViewPr>
  <p:slideViewPr>
    <p:cSldViewPr snapToGrid="0">
      <p:cViewPr varScale="1">
        <p:scale>
          <a:sx n="137" d="100"/>
          <a:sy n="137" d="100"/>
        </p:scale>
        <p:origin x="9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88BA61-569A-4326-88CD-C92595FFF8FD}" authorId="{C44E3CB1-9702-8A7E-6A7F-3ADC6764228A}" created="2024-04-02T16:04:28.954">
    <pc:sldMkLst xmlns:pc="http://schemas.microsoft.com/office/powerpoint/2013/main/command">
      <pc:docMk/>
      <pc:sldMk cId="0" sldId="259"/>
    </pc:sldMkLst>
    <p188:txBody>
      <a:bodyPr/>
      <a:lstStyle/>
      <a:p>
        <a:r>
          <a:rPr lang="en-US"/>
          <a:t>Nice slide!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05T23:54:43.697" authorId="{7E883AC9-C6ED-7B53-F3D0-FB5543B026E8}"/>
          </p223:rxn>
        </p223:reactions>
      </p:ext>
    </p188:extLst>
  </p188:cm>
</p188:cmLst>
</file>

<file path=ppt/comments/modernComment_10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8F0D9E-E383-438F-B663-6C01C434DF41}" authorId="{C44E3CB1-9702-8A7E-6A7F-3ADC6764228A}" created="2024-04-02T16:05:20.487">
    <pc:sldMkLst xmlns:pc="http://schemas.microsoft.com/office/powerpoint/2013/main/command">
      <pc:docMk/>
      <pc:sldMk cId="0" sldId="261"/>
    </pc:sldMkLst>
    <p188:txBody>
      <a:bodyPr/>
      <a:lstStyle/>
      <a:p>
        <a:r>
          <a:rPr lang="en-US"/>
          <a:t>This is great.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05T23:54:36.993" authorId="{7E883AC9-C6ED-7B53-F3D0-FB5543B026E8}"/>
          </p223:rxn>
        </p223:reactions>
      </p:ext>
    </p188:extLst>
  </p188:cm>
</p188:cmLst>
</file>

<file path=ppt/comments/modernComment_10B_FDAAC10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47FA82-3EF4-4D8F-BCF2-5992F4E3D8CF}" authorId="{C44E3CB1-9702-8A7E-6A7F-3ADC6764228A}" created="2024-04-02T16:04:51.220">
    <pc:sldMkLst xmlns:pc="http://schemas.microsoft.com/office/powerpoint/2013/main/command">
      <pc:docMk/>
      <pc:sldMk cId="4255826184" sldId="267"/>
    </pc:sldMkLst>
    <p188:txBody>
      <a:bodyPr/>
      <a:lstStyle/>
      <a:p>
        <a:r>
          <a:rPr lang="en-US"/>
          <a:t>Good intro!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05T23:55:09.385" authorId="{7E883AC9-C6ED-7B53-F3D0-FB5543B026E8}"/>
          </p223:rxn>
        </p223:reactions>
      </p:ext>
    </p188:extLst>
  </p188:cm>
</p188:cmLst>
</file>

<file path=ppt/comments/modernComment_10F_A66328A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D2CFB9F-3A28-4AC2-8333-279A642228FF}" authorId="{C44E3CB1-9702-8A7E-6A7F-3ADC6764228A}" created="2024-04-05T23:53:29.296">
    <pc:sldMkLst xmlns:pc="http://schemas.microsoft.com/office/powerpoint/2013/main/command">
      <pc:docMk/>
      <pc:sldMk cId="2791516327" sldId="271"/>
    </pc:sldMkLst>
    <p188:txBody>
      <a:bodyPr/>
      <a:lstStyle/>
      <a:p>
        <a:r>
          <a:rPr lang="en-US"/>
          <a:t>You could put your name and contact (email) on this slide, so people will be reminded who you are once more. :) </a:t>
        </a:r>
      </a:p>
    </p188:txBody>
  </p188:cm>
</p188:cmLst>
</file>

<file path=ppt/comments/modernComment_117_3B4A084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56BC354-2E4A-4D58-8246-B9701BF5186B}" authorId="{C44E3CB1-9702-8A7E-6A7F-3ADC6764228A}" created="2024-04-05T23:50:59.818">
    <pc:sldMkLst xmlns:pc="http://schemas.microsoft.com/office/powerpoint/2013/main/command">
      <pc:docMk/>
      <pc:sldMk cId="994707521" sldId="279"/>
    </pc:sldMkLst>
    <p188:txBody>
      <a:bodyPr/>
      <a:lstStyle/>
      <a:p>
        <a:r>
          <a:rPr lang="en-US"/>
          <a:t>You might want to make the numbers on the axes larger font for readability.</a:t>
        </a:r>
      </a:p>
    </p188:txBody>
  </p188:cm>
</p188:cmLst>
</file>

<file path=ppt/comments/modernComment_11C_774A316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A2267A7-8781-44BE-BBD3-B93F8FB4E312}" authorId="{C44E3CB1-9702-8A7E-6A7F-3ADC6764228A}" status="resolved" created="2024-04-05T23:50:26.222" complete="100000">
    <pc:sldMkLst xmlns:pc="http://schemas.microsoft.com/office/powerpoint/2013/main/command">
      <pc:docMk/>
      <pc:sldMk cId="2001351013" sldId="284"/>
    </pc:sldMkLst>
    <p188:txBody>
      <a:bodyPr/>
      <a:lstStyle/>
      <a:p>
        <a:r>
          <a:rPr lang="en-US"/>
          <a:t>Are you sure the two known pit/fault locations are in longitude West? I think your map is in 0–360° longitude positive East.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06T00:14:22.761" authorId="{7E883AC9-C6ED-7B53-F3D0-FB5543B026E8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b9fa3d2d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b9fa3d2d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69a5b9efb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69a5b9efb6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914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69a5b9efb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69a5b9efb6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6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69a5b9efb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69a5b9efb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b9fa3d2d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b9fa3d2d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074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b9fa3d2d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b9fa3d2d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574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b9fa3d2d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b9fa3d2d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745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b9fa3d2d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b9fa3d2d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891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ae82127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ae82127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a996a7db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ba996a7db3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9a5b9efb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69a5b9efb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561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69a5b9efb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69a5b9efb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988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69a5b9efb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69a5b9efb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9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69a5b9efb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69a5b9efb6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5309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69a5b9efb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69a5b9efb6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96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7_3B4A084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40.png"/><Relationship Id="rId10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microsoft.com/office/2018/10/relationships/comments" Target="../comments/modernComment_10F_A66328A7.xml"/><Relationship Id="rId7" Type="http://schemas.openxmlformats.org/officeDocument/2006/relationships/image" Target="../media/image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image" Target="../media/image7.png"/><Relationship Id="rId10" Type="http://schemas.openxmlformats.org/officeDocument/2006/relationships/image" Target="../media/image5.jpeg"/><Relationship Id="rId4" Type="http://schemas.openxmlformats.org/officeDocument/2006/relationships/image" Target="../media/image6.png"/><Relationship Id="rId9" Type="http://schemas.openxmlformats.org/officeDocument/2006/relationships/image" Target="../media/image4.jpe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5.jpe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18/10/relationships/comments" Target="../comments/modernComment_10B_FDAAC108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3_0.xm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microsoft.com/office/2018/10/relationships/comments" Target="../comments/modernComment_105_0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4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C_774A3165.xm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4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 rotWithShape="1">
          <a:blip r:embed="rId3">
            <a:alphaModFix/>
          </a:blip>
          <a:srcRect l="63844" t="68934" r="32135" b="24925"/>
          <a:stretch/>
        </p:blipFill>
        <p:spPr>
          <a:xfrm>
            <a:off x="0" y="3978225"/>
            <a:ext cx="1356324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3">
            <a:alphaModFix/>
          </a:blip>
          <a:srcRect l="63844" t="68934" r="32135" b="24925"/>
          <a:stretch/>
        </p:blipFill>
        <p:spPr>
          <a:xfrm>
            <a:off x="0" y="3978225"/>
            <a:ext cx="1356324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54;p13">
            <a:extLst>
              <a:ext uri="{FF2B5EF4-FFF2-40B4-BE49-F238E27FC236}">
                <a16:creationId xmlns:a16="http://schemas.microsoft.com/office/drawing/2014/main" id="{544286D5-2507-55E0-D6DD-B81E0557F54B}"/>
              </a:ext>
            </a:extLst>
          </p:cNvPr>
          <p:cNvSpPr txBox="1">
            <a:spLocks/>
          </p:cNvSpPr>
          <p:nvPr/>
        </p:nvSpPr>
        <p:spPr>
          <a:xfrm>
            <a:off x="1043337" y="181425"/>
            <a:ext cx="8469993" cy="186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" sz="4000" b="1">
                <a:latin typeface="Verdana Pro"/>
                <a:ea typeface="Microsoft Sans Serif"/>
                <a:cs typeface="Microsoft Sans Serif"/>
                <a:sym typeface="Comfortaa"/>
              </a:rPr>
              <a:t>Mapping Enigmatic Pits in the North Polar Layered Deposits of Mars</a:t>
            </a:r>
            <a:r>
              <a:rPr lang="en" sz="4000" b="1">
                <a:latin typeface="Verdana Pro"/>
                <a:sym typeface="Comfortaa"/>
              </a:rPr>
              <a:t> </a:t>
            </a:r>
            <a:endParaRPr lang="en-US" sz="4000" b="1">
              <a:latin typeface="Verdana Pro"/>
            </a:endParaRPr>
          </a:p>
        </p:txBody>
      </p:sp>
      <p:sp>
        <p:nvSpPr>
          <p:cNvPr id="22" name="Google Shape;55;p13">
            <a:extLst>
              <a:ext uri="{FF2B5EF4-FFF2-40B4-BE49-F238E27FC236}">
                <a16:creationId xmlns:a16="http://schemas.microsoft.com/office/drawing/2014/main" id="{FBABDA1D-C8FD-499F-2FCD-C9E0BABA4E43}"/>
              </a:ext>
            </a:extLst>
          </p:cNvPr>
          <p:cNvSpPr txBox="1">
            <a:spLocks/>
          </p:cNvSpPr>
          <p:nvPr/>
        </p:nvSpPr>
        <p:spPr>
          <a:xfrm>
            <a:off x="2582918" y="2109601"/>
            <a:ext cx="5390832" cy="61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" sz="24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Dora Elalaoui-Pinedo</a:t>
            </a:r>
          </a:p>
        </p:txBody>
      </p:sp>
      <p:cxnSp>
        <p:nvCxnSpPr>
          <p:cNvPr id="24" name="Google Shape;79;p13">
            <a:extLst>
              <a:ext uri="{FF2B5EF4-FFF2-40B4-BE49-F238E27FC236}">
                <a16:creationId xmlns:a16="http://schemas.microsoft.com/office/drawing/2014/main" id="{73F1092B-8A0D-1036-D6CC-EE61C15BD791}"/>
              </a:ext>
            </a:extLst>
          </p:cNvPr>
          <p:cNvCxnSpPr/>
          <p:nvPr/>
        </p:nvCxnSpPr>
        <p:spPr>
          <a:xfrm>
            <a:off x="7074725" y="4590475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55;p13">
            <a:extLst>
              <a:ext uri="{FF2B5EF4-FFF2-40B4-BE49-F238E27FC236}">
                <a16:creationId xmlns:a16="http://schemas.microsoft.com/office/drawing/2014/main" id="{EC3D9B6A-FB61-6BF8-C8D4-2D2DF846F67F}"/>
              </a:ext>
            </a:extLst>
          </p:cNvPr>
          <p:cNvSpPr txBox="1">
            <a:spLocks/>
          </p:cNvSpPr>
          <p:nvPr/>
        </p:nvSpPr>
        <p:spPr>
          <a:xfrm>
            <a:off x="1355537" y="2811205"/>
            <a:ext cx="4041718" cy="65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6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Dr. Sarah Sutton</a:t>
            </a:r>
            <a:endParaRPr lang="en-US"/>
          </a:p>
          <a:p>
            <a:pPr marL="0" indent="0"/>
            <a:r>
              <a:rPr lang="en" sz="1600">
                <a:solidFill>
                  <a:srgbClr val="000000"/>
                </a:solidFill>
                <a:latin typeface="Verdana Pro"/>
                <a:ea typeface="Comfortaa"/>
                <a:sym typeface="Comfortaa"/>
              </a:rPr>
              <a:t>Lunar and Planetary Laboratory</a:t>
            </a:r>
            <a:r>
              <a:rPr lang="en" sz="16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, HiRISE, University of Arizona</a:t>
            </a:r>
            <a:endParaRPr lang="en"/>
          </a:p>
        </p:txBody>
      </p:sp>
      <p:sp>
        <p:nvSpPr>
          <p:cNvPr id="28" name="Google Shape;55;p13">
            <a:extLst>
              <a:ext uri="{FF2B5EF4-FFF2-40B4-BE49-F238E27FC236}">
                <a16:creationId xmlns:a16="http://schemas.microsoft.com/office/drawing/2014/main" id="{BA7EF6D1-E40B-ECB6-CE60-A61AB4785693}"/>
              </a:ext>
            </a:extLst>
          </p:cNvPr>
          <p:cNvSpPr txBox="1">
            <a:spLocks/>
          </p:cNvSpPr>
          <p:nvPr/>
        </p:nvSpPr>
        <p:spPr>
          <a:xfrm>
            <a:off x="6083141" y="2804826"/>
            <a:ext cx="2908087" cy="33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6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University of Arizona</a:t>
            </a:r>
            <a:endParaRPr lang="en">
              <a:solidFill>
                <a:srgbClr val="595959"/>
              </a:solidFill>
              <a:ea typeface="Comfortaa"/>
            </a:endParaRPr>
          </a:p>
          <a:p>
            <a:r>
              <a:rPr lang="en" sz="1600">
                <a:solidFill>
                  <a:srgbClr val="000000"/>
                </a:solidFill>
                <a:latin typeface="Verdana Pro"/>
              </a:rPr>
              <a:t>April 20, 2024</a:t>
            </a:r>
          </a:p>
          <a:p>
            <a:pPr marL="0" indent="0"/>
            <a:endParaRPr lang="en" sz="1600">
              <a:solidFill>
                <a:srgbClr val="000000"/>
              </a:solidFill>
              <a:latin typeface="Verdana Pro"/>
            </a:endParaRPr>
          </a:p>
        </p:txBody>
      </p:sp>
      <p:pic>
        <p:nvPicPr>
          <p:cNvPr id="32" name="Picture 31" descr="NASA Insignia Color">
            <a:extLst>
              <a:ext uri="{FF2B5EF4-FFF2-40B4-BE49-F238E27FC236}">
                <a16:creationId xmlns:a16="http://schemas.microsoft.com/office/drawing/2014/main" id="{8D498B48-38A6-431F-DDA3-010D4005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71" b="19420"/>
          <a:stretch/>
        </p:blipFill>
        <p:spPr>
          <a:xfrm>
            <a:off x="8209413" y="4026380"/>
            <a:ext cx="884334" cy="736603"/>
          </a:xfrm>
          <a:prstGeom prst="rect">
            <a:avLst/>
          </a:prstGeom>
        </p:spPr>
      </p:pic>
      <p:pic>
        <p:nvPicPr>
          <p:cNvPr id="35" name="Picture 34" descr="University of Arizona Logo and symbol, meaning, history, PNG, brand">
            <a:extLst>
              <a:ext uri="{FF2B5EF4-FFF2-40B4-BE49-F238E27FC236}">
                <a16:creationId xmlns:a16="http://schemas.microsoft.com/office/drawing/2014/main" id="{7327870D-A493-F8D0-2D68-62D852F0A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65" t="632" r="13043" b="22628"/>
          <a:stretch/>
        </p:blipFill>
        <p:spPr>
          <a:xfrm>
            <a:off x="7452940" y="4081590"/>
            <a:ext cx="724103" cy="654149"/>
          </a:xfrm>
          <a:prstGeom prst="rect">
            <a:avLst/>
          </a:prstGeom>
        </p:spPr>
      </p:pic>
      <p:pic>
        <p:nvPicPr>
          <p:cNvPr id="36" name="Picture 35" descr="Arizona NASA Horizontal Black">
            <a:extLst>
              <a:ext uri="{FF2B5EF4-FFF2-40B4-BE49-F238E27FC236}">
                <a16:creationId xmlns:a16="http://schemas.microsoft.com/office/drawing/2014/main" id="{AEE49B06-1520-AF90-4141-8B23C304E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900" y="4777227"/>
            <a:ext cx="2743200" cy="368046"/>
          </a:xfrm>
          <a:prstGeom prst="rect">
            <a:avLst/>
          </a:prstGeom>
        </p:spPr>
      </p:pic>
      <p:pic>
        <p:nvPicPr>
          <p:cNvPr id="37" name="Picture 36" descr="Image">
            <a:extLst>
              <a:ext uri="{FF2B5EF4-FFF2-40B4-BE49-F238E27FC236}">
                <a16:creationId xmlns:a16="http://schemas.microsoft.com/office/drawing/2014/main" id="{3E9604B3-1A9E-DA03-2791-96621EF8E5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" t="6156" r="-167" b="13644"/>
          <a:stretch/>
        </p:blipFill>
        <p:spPr>
          <a:xfrm>
            <a:off x="6580188" y="4067967"/>
            <a:ext cx="793756" cy="651673"/>
          </a:xfrm>
          <a:prstGeom prst="rect">
            <a:avLst/>
          </a:prstGeom>
        </p:spPr>
      </p:pic>
      <p:pic>
        <p:nvPicPr>
          <p:cNvPr id="39" name="Google Shape;97;p15">
            <a:extLst>
              <a:ext uri="{FF2B5EF4-FFF2-40B4-BE49-F238E27FC236}">
                <a16:creationId xmlns:a16="http://schemas.microsoft.com/office/drawing/2014/main" id="{FB875C98-BE7B-F50A-4257-1765DF2DFE7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2626" t="45050" r="41874" b="48438"/>
          <a:stretch/>
        </p:blipFill>
        <p:spPr>
          <a:xfrm>
            <a:off x="1356200" y="3986950"/>
            <a:ext cx="174960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4;p15">
            <a:extLst>
              <a:ext uri="{FF2B5EF4-FFF2-40B4-BE49-F238E27FC236}">
                <a16:creationId xmlns:a16="http://schemas.microsoft.com/office/drawing/2014/main" id="{346A75B0-F6D9-1FA8-CC4D-EB16C0470B9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1626" t="51382" r="43405" b="42065"/>
          <a:stretch/>
        </p:blipFill>
        <p:spPr>
          <a:xfrm>
            <a:off x="3105800" y="3986950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05;p15">
            <a:extLst>
              <a:ext uri="{FF2B5EF4-FFF2-40B4-BE49-F238E27FC236}">
                <a16:creationId xmlns:a16="http://schemas.microsoft.com/office/drawing/2014/main" id="{37902B8C-ECF1-3F1A-9FBF-26761DA87B1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8523" t="77910" r="65069" b="13668"/>
          <a:stretch/>
        </p:blipFill>
        <p:spPr>
          <a:xfrm>
            <a:off x="4676425" y="3990896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0;p15">
            <a:extLst>
              <a:ext uri="{FF2B5EF4-FFF2-40B4-BE49-F238E27FC236}">
                <a16:creationId xmlns:a16="http://schemas.microsoft.com/office/drawing/2014/main" id="{E1BCA890-E4B5-A6AD-D2E7-AF9516778A5A}"/>
              </a:ext>
            </a:extLst>
          </p:cNvPr>
          <p:cNvSpPr txBox="1"/>
          <p:nvPr/>
        </p:nvSpPr>
        <p:spPr>
          <a:xfrm>
            <a:off x="1" y="4871153"/>
            <a:ext cx="1358827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BE7D6033-4850-47FA-A46E-FCEEE85B581C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  <a:sym typeface="Comfortaa"/>
              </a:rPr>
              <a:t>1</a:t>
            </a:r>
            <a:endParaRPr lang="en" sz="1050">
              <a:solidFill>
                <a:srgbClr val="000000"/>
              </a:solidFill>
              <a:latin typeface="Verdana Pro"/>
            </a:endParaRPr>
          </a:p>
        </p:txBody>
      </p:sp>
      <p:pic>
        <p:nvPicPr>
          <p:cNvPr id="5" name="Google Shape;94;p15">
            <a:extLst>
              <a:ext uri="{FF2B5EF4-FFF2-40B4-BE49-F238E27FC236}">
                <a16:creationId xmlns:a16="http://schemas.microsoft.com/office/drawing/2014/main" id="{3BED69EB-3AF6-8D23-306C-D81E42D0FCC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5;p15">
            <a:extLst>
              <a:ext uri="{FF2B5EF4-FFF2-40B4-BE49-F238E27FC236}">
                <a16:creationId xmlns:a16="http://schemas.microsoft.com/office/drawing/2014/main" id="{40993A72-3143-2BAE-7F41-47BC10EAD1A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8;p15">
            <a:extLst>
              <a:ext uri="{FF2B5EF4-FFF2-40B4-BE49-F238E27FC236}">
                <a16:creationId xmlns:a16="http://schemas.microsoft.com/office/drawing/2014/main" id="{89BF7F30-65DD-03FA-A3C4-26B4009ECC69}"/>
              </a:ext>
            </a:extLst>
          </p:cNvPr>
          <p:cNvSpPr txBox="1"/>
          <p:nvPr/>
        </p:nvSpPr>
        <p:spPr>
          <a:xfrm>
            <a:off x="0" y="219735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99;p15">
            <a:extLst>
              <a:ext uri="{FF2B5EF4-FFF2-40B4-BE49-F238E27FC236}">
                <a16:creationId xmlns:a16="http://schemas.microsoft.com/office/drawing/2014/main" id="{1856E484-6F54-02F0-9B05-3521CB1C06B1}"/>
              </a:ext>
            </a:extLst>
          </p:cNvPr>
          <p:cNvSpPr txBox="1"/>
          <p:nvPr/>
        </p:nvSpPr>
        <p:spPr>
          <a:xfrm>
            <a:off x="0" y="8042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PSP_009427_2625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Google Shape;102;p15">
            <a:extLst>
              <a:ext uri="{FF2B5EF4-FFF2-40B4-BE49-F238E27FC236}">
                <a16:creationId xmlns:a16="http://schemas.microsoft.com/office/drawing/2014/main" id="{D1290672-BD1A-5D92-8F17-9B53A2BA764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5;p15">
            <a:extLst>
              <a:ext uri="{FF2B5EF4-FFF2-40B4-BE49-F238E27FC236}">
                <a16:creationId xmlns:a16="http://schemas.microsoft.com/office/drawing/2014/main" id="{EEDEF1C9-E998-4FBD-0334-42514355C70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41" t="35496" r="73952" b="54268"/>
          <a:stretch/>
        </p:blipFill>
        <p:spPr>
          <a:xfrm>
            <a:off x="0" y="0"/>
            <a:ext cx="1358847" cy="110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6;p15">
            <a:extLst>
              <a:ext uri="{FF2B5EF4-FFF2-40B4-BE49-F238E27FC236}">
                <a16:creationId xmlns:a16="http://schemas.microsoft.com/office/drawing/2014/main" id="{9117024E-8444-045C-9909-6D3B1BBE859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3;p15">
            <a:extLst>
              <a:ext uri="{FF2B5EF4-FFF2-40B4-BE49-F238E27FC236}">
                <a16:creationId xmlns:a16="http://schemas.microsoft.com/office/drawing/2014/main" id="{ADD986E8-9065-8638-A132-E7C7AD6DEDB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25;p15">
            <a:extLst>
              <a:ext uri="{FF2B5EF4-FFF2-40B4-BE49-F238E27FC236}">
                <a16:creationId xmlns:a16="http://schemas.microsoft.com/office/drawing/2014/main" id="{1E0E96DE-2E5A-668E-21F5-D3168A3E3D95}"/>
              </a:ext>
            </a:extLst>
          </p:cNvPr>
          <p:cNvCxnSpPr>
            <a:cxnSpLocks/>
          </p:cNvCxnSpPr>
          <p:nvPr/>
        </p:nvCxnSpPr>
        <p:spPr>
          <a:xfrm rot="10800000" flipH="1">
            <a:off x="680419" y="589224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27;p15">
            <a:extLst>
              <a:ext uri="{FF2B5EF4-FFF2-40B4-BE49-F238E27FC236}">
                <a16:creationId xmlns:a16="http://schemas.microsoft.com/office/drawing/2014/main" id="{CAAF18F5-BAFA-FE4D-EF1A-86DE70EAF07C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CA73E695-F2F0-6F6C-0796-5B4C4AE40ACA}"/>
              </a:ext>
            </a:extLst>
          </p:cNvPr>
          <p:cNvSpPr txBox="1"/>
          <p:nvPr/>
        </p:nvSpPr>
        <p:spPr>
          <a:xfrm>
            <a:off x="509021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28;p15">
            <a:extLst>
              <a:ext uri="{FF2B5EF4-FFF2-40B4-BE49-F238E27FC236}">
                <a16:creationId xmlns:a16="http://schemas.microsoft.com/office/drawing/2014/main" id="{B951C585-A851-1AFC-025E-4BAF2C7D7E06}"/>
              </a:ext>
            </a:extLst>
          </p:cNvPr>
          <p:cNvSpPr txBox="1"/>
          <p:nvPr/>
        </p:nvSpPr>
        <p:spPr>
          <a:xfrm>
            <a:off x="530918" y="557439"/>
            <a:ext cx="73408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 txBox="1">
            <a:spLocks noGrp="1"/>
          </p:cNvSpPr>
          <p:nvPr>
            <p:ph type="title"/>
          </p:nvPr>
        </p:nvSpPr>
        <p:spPr>
          <a:xfrm>
            <a:off x="1047696" y="55548"/>
            <a:ext cx="70519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990"/>
            </a:pPr>
            <a:r>
              <a:rPr lang="en" sz="3000" b="1">
                <a:latin typeface="Verdana Pro"/>
                <a:ea typeface="Comfortaa"/>
                <a:cs typeface="Comfortaa"/>
                <a:sym typeface="Comfortaa"/>
              </a:rPr>
              <a:t>Results: Elevation of Pits</a:t>
            </a:r>
            <a:endParaRPr sz="3000" b="1">
              <a:latin typeface="Verdana Pro"/>
              <a:ea typeface="Comfortaa"/>
              <a:cs typeface="Comfortaa"/>
              <a:sym typeface="Comfortaa"/>
            </a:endParaRPr>
          </a:p>
        </p:txBody>
      </p:sp>
      <p:pic>
        <p:nvPicPr>
          <p:cNvPr id="15" name="Picture 14" descr="Arizona NASA Horizontal Black">
            <a:extLst>
              <a:ext uri="{FF2B5EF4-FFF2-40B4-BE49-F238E27FC236}">
                <a16:creationId xmlns:a16="http://schemas.microsoft.com/office/drawing/2014/main" id="{9356E652-7271-F40F-C367-DF12E593C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516" y="4811064"/>
            <a:ext cx="2583712" cy="332604"/>
          </a:xfrm>
          <a:prstGeom prst="rect">
            <a:avLst/>
          </a:prstGeom>
        </p:spPr>
      </p:pic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55E7CE82-7C90-3B5F-98EB-9E4964EA3CAB}"/>
              </a:ext>
            </a:extLst>
          </p:cNvPr>
          <p:cNvSpPr txBox="1">
            <a:spLocks/>
          </p:cNvSpPr>
          <p:nvPr/>
        </p:nvSpPr>
        <p:spPr>
          <a:xfrm>
            <a:off x="8747559" y="28654"/>
            <a:ext cx="397236" cy="22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</a:rPr>
              <a:t>10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401C5EE-8A34-B284-9B4E-6E495C00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30" y="628248"/>
            <a:ext cx="6683474" cy="413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7075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 txBox="1">
            <a:spLocks noGrp="1"/>
          </p:cNvSpPr>
          <p:nvPr>
            <p:ph type="title"/>
          </p:nvPr>
        </p:nvSpPr>
        <p:spPr>
          <a:xfrm>
            <a:off x="1047696" y="55548"/>
            <a:ext cx="70519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990"/>
            </a:pPr>
            <a:r>
              <a:rPr lang="en" sz="3000" b="1">
                <a:latin typeface="Verdana Pro"/>
                <a:ea typeface="Comfortaa"/>
                <a:cs typeface="Comfortaa"/>
                <a:sym typeface="Comfortaa"/>
              </a:rPr>
              <a:t>Results: Slope of Pits</a:t>
            </a:r>
            <a:endParaRPr sz="3000" b="1">
              <a:latin typeface="Verdana Pro"/>
              <a:ea typeface="Comfortaa"/>
              <a:cs typeface="Comfortaa"/>
              <a:sym typeface="Comfortaa"/>
            </a:endParaRPr>
          </a:p>
        </p:txBody>
      </p:sp>
      <p:pic>
        <p:nvPicPr>
          <p:cNvPr id="15" name="Picture 14" descr="Arizona NASA Horizontal Black">
            <a:extLst>
              <a:ext uri="{FF2B5EF4-FFF2-40B4-BE49-F238E27FC236}">
                <a16:creationId xmlns:a16="http://schemas.microsoft.com/office/drawing/2014/main" id="{9356E652-7271-F40F-C367-DF12E593C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516" y="4811064"/>
            <a:ext cx="2583712" cy="332604"/>
          </a:xfrm>
          <a:prstGeom prst="rect">
            <a:avLst/>
          </a:prstGeom>
        </p:spPr>
      </p:pic>
      <p:pic>
        <p:nvPicPr>
          <p:cNvPr id="6" name="Picture 5" descr="A graph with blue bars&#10;&#10;Description automatically generated">
            <a:extLst>
              <a:ext uri="{FF2B5EF4-FFF2-40B4-BE49-F238E27FC236}">
                <a16:creationId xmlns:a16="http://schemas.microsoft.com/office/drawing/2014/main" id="{C18EF8F4-28CF-98D3-D2D0-560E15936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343" y="693295"/>
            <a:ext cx="6476629" cy="4019237"/>
          </a:xfrm>
          <a:prstGeom prst="rect">
            <a:avLst/>
          </a:prstGeom>
        </p:spPr>
      </p:pic>
      <p:sp>
        <p:nvSpPr>
          <p:cNvPr id="12" name="Google Shape;55;p13">
            <a:extLst>
              <a:ext uri="{FF2B5EF4-FFF2-40B4-BE49-F238E27FC236}">
                <a16:creationId xmlns:a16="http://schemas.microsoft.com/office/drawing/2014/main" id="{55E7CE82-7C90-3B5F-98EB-9E4964EA3CAB}"/>
              </a:ext>
            </a:extLst>
          </p:cNvPr>
          <p:cNvSpPr txBox="1">
            <a:spLocks/>
          </p:cNvSpPr>
          <p:nvPr/>
        </p:nvSpPr>
        <p:spPr>
          <a:xfrm>
            <a:off x="8775666" y="28654"/>
            <a:ext cx="369129" cy="207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75955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"/>
          <p:cNvSpPr txBox="1">
            <a:spLocks noGrp="1"/>
          </p:cNvSpPr>
          <p:nvPr>
            <p:ph type="title"/>
          </p:nvPr>
        </p:nvSpPr>
        <p:spPr>
          <a:xfrm>
            <a:off x="2206195" y="44866"/>
            <a:ext cx="616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000" b="1">
                <a:latin typeface="Verdana Pro"/>
                <a:sym typeface="Comfortaa"/>
              </a:rPr>
              <a:t>Future Directions</a:t>
            </a:r>
            <a:endParaRPr lang="en-US"/>
          </a:p>
        </p:txBody>
      </p:sp>
      <p:sp>
        <p:nvSpPr>
          <p:cNvPr id="317" name="Google Shape;317;p22"/>
          <p:cNvSpPr txBox="1"/>
          <p:nvPr/>
        </p:nvSpPr>
        <p:spPr>
          <a:xfrm>
            <a:off x="1872084" y="1356842"/>
            <a:ext cx="6833221" cy="244987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31800" indent="-285750" algn="ctr">
              <a:lnSpc>
                <a:spcPct val="115000"/>
              </a:lnSpc>
              <a:buClr>
                <a:schemeClr val="dk1"/>
              </a:buClr>
              <a:buSzPts val="1300"/>
              <a:buChar char="•"/>
            </a:pPr>
            <a:r>
              <a:rPr lang="en" sz="160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We can now </a:t>
            </a:r>
            <a:r>
              <a:rPr lang="en" sz="1600">
                <a:solidFill>
                  <a:schemeClr val="dk1"/>
                </a:solidFill>
                <a:latin typeface="Verdana Pro"/>
                <a:ea typeface="Comfortaa"/>
                <a:sym typeface="Comfortaa"/>
              </a:rPr>
              <a:t>investigate whether the pits are occurring on equator-facing slopes or pole-facing slopes</a:t>
            </a:r>
          </a:p>
          <a:p>
            <a:pPr marL="431800" indent="-285750" algn="ctr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600">
                <a:solidFill>
                  <a:schemeClr val="dk1"/>
                </a:solidFill>
                <a:latin typeface="Verdana Pro"/>
                <a:ea typeface="Comfortaa"/>
                <a:sym typeface="Comfortaa"/>
              </a:rPr>
              <a:t>Specific measurements of pits</a:t>
            </a:r>
            <a:endParaRPr lang="en" sz="1600">
              <a:solidFill>
                <a:schemeClr val="dk1"/>
              </a:solidFill>
              <a:latin typeface="Verdana Pro"/>
              <a:ea typeface="Comfortaa"/>
            </a:endParaRPr>
          </a:p>
          <a:p>
            <a:pPr marL="431800" indent="-285750" algn="ctr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60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Are pits found in specific layers throughout the NPLD? </a:t>
            </a:r>
            <a:endParaRPr lang="en-US" sz="1600">
              <a:solidFill>
                <a:schemeClr val="dk1"/>
              </a:solidFill>
              <a:latin typeface="Verdana Pro"/>
              <a:ea typeface="Comfortaa"/>
              <a:cs typeface="Comfortaa"/>
              <a:sym typeface="Comfortaa"/>
            </a:endParaRPr>
          </a:p>
          <a:p>
            <a:pPr marL="431800" indent="-285750" algn="ctr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60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Compare trough pits and NRC pits</a:t>
            </a:r>
            <a:endParaRPr lang="en-US" sz="160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marL="457200" lvl="0" indent="-3111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When did pits form and are they actively forming today? </a:t>
            </a:r>
            <a:endParaRPr lang="en" sz="160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marL="457200" indent="-311150" algn="ctr">
              <a:lnSpc>
                <a:spcPct val="114999"/>
              </a:lnSpc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Can trends in aspect point to wind, insolation, </a:t>
            </a:r>
            <a:r>
              <a:rPr lang="en-US" sz="160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and </a:t>
            </a:r>
            <a:r>
              <a:rPr lang="en" sz="160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erosion formation processes?</a:t>
            </a:r>
          </a:p>
        </p:txBody>
      </p:sp>
      <p:pic>
        <p:nvPicPr>
          <p:cNvPr id="331" name="Google Shape;331;p22"/>
          <p:cNvPicPr preferRelativeResize="0"/>
          <p:nvPr/>
        </p:nvPicPr>
        <p:blipFill rotWithShape="1">
          <a:blip r:embed="rId3">
            <a:alphaModFix/>
          </a:blip>
          <a:srcRect l="28523" t="77910" r="65069" b="13668"/>
          <a:stretch/>
        </p:blipFill>
        <p:spPr>
          <a:xfrm>
            <a:off x="1352127" y="3990896"/>
            <a:ext cx="1570627" cy="116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2"/>
          <p:cNvPicPr preferRelativeResize="0"/>
          <p:nvPr/>
        </p:nvPicPr>
        <p:blipFill rotWithShape="1">
          <a:blip r:embed="rId4">
            <a:alphaModFix/>
          </a:blip>
          <a:srcRect l="60270" t="43837" r="32884" b="48461"/>
          <a:stretch/>
        </p:blipFill>
        <p:spPr>
          <a:xfrm>
            <a:off x="2922752" y="3990902"/>
            <a:ext cx="1835034" cy="11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"/>
          <p:cNvPicPr preferRelativeResize="0"/>
          <p:nvPr/>
        </p:nvPicPr>
        <p:blipFill rotWithShape="1">
          <a:blip r:embed="rId5">
            <a:alphaModFix/>
          </a:blip>
          <a:srcRect l="87941" t="18411" r="6838" b="71442"/>
          <a:stretch/>
        </p:blipFill>
        <p:spPr>
          <a:xfrm>
            <a:off x="4757777" y="3990900"/>
            <a:ext cx="1061924" cy="116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2"/>
          <p:cNvSpPr txBox="1"/>
          <p:nvPr/>
        </p:nvSpPr>
        <p:spPr>
          <a:xfrm>
            <a:off x="2922752" y="4844425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PSP_007225_2620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2" name="Google Shape;362;p22"/>
          <p:cNvPicPr preferRelativeResize="0"/>
          <p:nvPr/>
        </p:nvPicPr>
        <p:blipFill rotWithShape="1">
          <a:blip r:embed="rId4">
            <a:alphaModFix/>
          </a:blip>
          <a:srcRect l="60270" t="43837" r="32884" b="48461"/>
          <a:stretch/>
        </p:blipFill>
        <p:spPr>
          <a:xfrm>
            <a:off x="2922752" y="3990902"/>
            <a:ext cx="1835034" cy="11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22"/>
          <p:cNvCxnSpPr/>
          <p:nvPr/>
        </p:nvCxnSpPr>
        <p:spPr>
          <a:xfrm>
            <a:off x="3750427" y="4599200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DEA0ABF-41ED-5ABF-9EF3-67155D5BC87E}"/>
              </a:ext>
            </a:extLst>
          </p:cNvPr>
          <p:cNvSpPr txBox="1"/>
          <p:nvPr/>
        </p:nvSpPr>
        <p:spPr>
          <a:xfrm>
            <a:off x="1647019" y="671394"/>
            <a:ext cx="72833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Verdana Pro"/>
              </a:rPr>
              <a:t>Results from my research are novel and significant, as they provide the data to answer questions about the pits' formation.</a:t>
            </a:r>
          </a:p>
        </p:txBody>
      </p:sp>
      <p:cxnSp>
        <p:nvCxnSpPr>
          <p:cNvPr id="6" name="Google Shape;79;p13">
            <a:extLst>
              <a:ext uri="{FF2B5EF4-FFF2-40B4-BE49-F238E27FC236}">
                <a16:creationId xmlns:a16="http://schemas.microsoft.com/office/drawing/2014/main" id="{CA54AF3B-D224-F037-630B-4982AF89A60F}"/>
              </a:ext>
            </a:extLst>
          </p:cNvPr>
          <p:cNvCxnSpPr/>
          <p:nvPr/>
        </p:nvCxnSpPr>
        <p:spPr>
          <a:xfrm>
            <a:off x="7074725" y="4590475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7" descr="NASA Insignia Color">
            <a:extLst>
              <a:ext uri="{FF2B5EF4-FFF2-40B4-BE49-F238E27FC236}">
                <a16:creationId xmlns:a16="http://schemas.microsoft.com/office/drawing/2014/main" id="{0C3E0D0B-1976-5E3E-C7DE-DBDF3B785A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71" b="19420"/>
          <a:stretch/>
        </p:blipFill>
        <p:spPr>
          <a:xfrm>
            <a:off x="8209413" y="4070682"/>
            <a:ext cx="831172" cy="701161"/>
          </a:xfrm>
          <a:prstGeom prst="rect">
            <a:avLst/>
          </a:prstGeom>
        </p:spPr>
      </p:pic>
      <p:pic>
        <p:nvPicPr>
          <p:cNvPr id="10" name="Picture 9" descr="University of Arizona Logo and symbol, meaning, history, PNG, brand">
            <a:extLst>
              <a:ext uri="{FF2B5EF4-FFF2-40B4-BE49-F238E27FC236}">
                <a16:creationId xmlns:a16="http://schemas.microsoft.com/office/drawing/2014/main" id="{4FCE6BEF-6B17-AE52-D82E-19F9BA0C76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65" t="632" r="13043" b="22628"/>
          <a:stretch/>
        </p:blipFill>
        <p:spPr>
          <a:xfrm>
            <a:off x="7452940" y="4081590"/>
            <a:ext cx="724103" cy="654149"/>
          </a:xfrm>
          <a:prstGeom prst="rect">
            <a:avLst/>
          </a:prstGeom>
        </p:spPr>
      </p:pic>
      <p:pic>
        <p:nvPicPr>
          <p:cNvPr id="12" name="Picture 11" descr="Arizona NASA Horizontal Black">
            <a:extLst>
              <a:ext uri="{FF2B5EF4-FFF2-40B4-BE49-F238E27FC236}">
                <a16:creationId xmlns:a16="http://schemas.microsoft.com/office/drawing/2014/main" id="{5CB53E3D-9040-75F5-FAA6-D5D2CB7FA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900" y="4777227"/>
            <a:ext cx="2743200" cy="368046"/>
          </a:xfrm>
          <a:prstGeom prst="rect">
            <a:avLst/>
          </a:prstGeom>
        </p:spPr>
      </p:pic>
      <p:pic>
        <p:nvPicPr>
          <p:cNvPr id="14" name="Picture 13" descr="Image">
            <a:extLst>
              <a:ext uri="{FF2B5EF4-FFF2-40B4-BE49-F238E27FC236}">
                <a16:creationId xmlns:a16="http://schemas.microsoft.com/office/drawing/2014/main" id="{D4973A26-21BA-F547-6B2B-6CEE1F1301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" t="6156" r="-167" b="13644"/>
          <a:stretch/>
        </p:blipFill>
        <p:spPr>
          <a:xfrm>
            <a:off x="6580188" y="4067967"/>
            <a:ext cx="793756" cy="651673"/>
          </a:xfrm>
          <a:prstGeom prst="rect">
            <a:avLst/>
          </a:prstGeom>
        </p:spPr>
      </p:pic>
      <p:pic>
        <p:nvPicPr>
          <p:cNvPr id="4" name="Google Shape;96;p15" descr="A black dot on a surface&#10;&#10;Description automatically generated">
            <a:extLst>
              <a:ext uri="{FF2B5EF4-FFF2-40B4-BE49-F238E27FC236}">
                <a16:creationId xmlns:a16="http://schemas.microsoft.com/office/drawing/2014/main" id="{338290E1-5E85-3731-057A-03453CDF246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63844" t="68934" r="32135" b="24925"/>
          <a:stretch/>
        </p:blipFill>
        <p:spPr>
          <a:xfrm>
            <a:off x="-4330" y="3965236"/>
            <a:ext cx="1364983" cy="1182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0;p15">
            <a:extLst>
              <a:ext uri="{FF2B5EF4-FFF2-40B4-BE49-F238E27FC236}">
                <a16:creationId xmlns:a16="http://schemas.microsoft.com/office/drawing/2014/main" id="{32628461-EB40-EDA2-BB3C-1BAFBF723BF6}"/>
              </a:ext>
            </a:extLst>
          </p:cNvPr>
          <p:cNvSpPr txBox="1"/>
          <p:nvPr/>
        </p:nvSpPr>
        <p:spPr>
          <a:xfrm>
            <a:off x="4329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Google Shape;120;p15">
            <a:extLst>
              <a:ext uri="{FF2B5EF4-FFF2-40B4-BE49-F238E27FC236}">
                <a16:creationId xmlns:a16="http://schemas.microsoft.com/office/drawing/2014/main" id="{A86E4708-264B-CCD2-C61E-5B689911E65D}"/>
              </a:ext>
            </a:extLst>
          </p:cNvPr>
          <p:cNvSpPr txBox="1"/>
          <p:nvPr/>
        </p:nvSpPr>
        <p:spPr>
          <a:xfrm>
            <a:off x="-4329" y="4871153"/>
            <a:ext cx="1367284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11" name="Google Shape;55;p13">
            <a:extLst>
              <a:ext uri="{FF2B5EF4-FFF2-40B4-BE49-F238E27FC236}">
                <a16:creationId xmlns:a16="http://schemas.microsoft.com/office/drawing/2014/main" id="{11C82F95-B859-8B9B-93AE-E7F5D03E815A}"/>
              </a:ext>
            </a:extLst>
          </p:cNvPr>
          <p:cNvSpPr txBox="1">
            <a:spLocks/>
          </p:cNvSpPr>
          <p:nvPr/>
        </p:nvSpPr>
        <p:spPr>
          <a:xfrm>
            <a:off x="8766297" y="548"/>
            <a:ext cx="378498" cy="26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  <a:sym typeface="Comfortaa"/>
              </a:rPr>
              <a:t>12</a:t>
            </a:r>
            <a:endParaRPr lang="en" sz="1050">
              <a:solidFill>
                <a:srgbClr val="000000"/>
              </a:solidFill>
              <a:latin typeface="Verdana Pro"/>
            </a:endParaRPr>
          </a:p>
        </p:txBody>
      </p:sp>
      <p:pic>
        <p:nvPicPr>
          <p:cNvPr id="5" name="Google Shape;94;p15">
            <a:extLst>
              <a:ext uri="{FF2B5EF4-FFF2-40B4-BE49-F238E27FC236}">
                <a16:creationId xmlns:a16="http://schemas.microsoft.com/office/drawing/2014/main" id="{AD83CC58-DEA6-E63E-2DA4-6EDC6892B79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5;p15">
            <a:extLst>
              <a:ext uri="{FF2B5EF4-FFF2-40B4-BE49-F238E27FC236}">
                <a16:creationId xmlns:a16="http://schemas.microsoft.com/office/drawing/2014/main" id="{77B61A97-786B-B6BB-2D62-0C3575ADE5C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99;p15">
            <a:extLst>
              <a:ext uri="{FF2B5EF4-FFF2-40B4-BE49-F238E27FC236}">
                <a16:creationId xmlns:a16="http://schemas.microsoft.com/office/drawing/2014/main" id="{C3F0D656-C148-AEFB-9F75-7A2641724096}"/>
              </a:ext>
            </a:extLst>
          </p:cNvPr>
          <p:cNvSpPr txBox="1"/>
          <p:nvPr/>
        </p:nvSpPr>
        <p:spPr>
          <a:xfrm>
            <a:off x="0" y="8042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PSP_009427_2625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" name="Google Shape;102;p15">
            <a:extLst>
              <a:ext uri="{FF2B5EF4-FFF2-40B4-BE49-F238E27FC236}">
                <a16:creationId xmlns:a16="http://schemas.microsoft.com/office/drawing/2014/main" id="{433E87A0-CC1B-5F21-4F25-D7F2D6DC4E0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15;p15">
            <a:extLst>
              <a:ext uri="{FF2B5EF4-FFF2-40B4-BE49-F238E27FC236}">
                <a16:creationId xmlns:a16="http://schemas.microsoft.com/office/drawing/2014/main" id="{43764A22-8B14-335F-4E25-047713EF6AA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41" t="35496" r="73952" b="54268"/>
          <a:stretch/>
        </p:blipFill>
        <p:spPr>
          <a:xfrm>
            <a:off x="0" y="0"/>
            <a:ext cx="1358847" cy="1101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125;p15">
            <a:extLst>
              <a:ext uri="{FF2B5EF4-FFF2-40B4-BE49-F238E27FC236}">
                <a16:creationId xmlns:a16="http://schemas.microsoft.com/office/drawing/2014/main" id="{3071BE0F-D183-AC1B-7D12-E5A75DB55877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7698" y="591296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127;p15">
            <a:extLst>
              <a:ext uri="{FF2B5EF4-FFF2-40B4-BE49-F238E27FC236}">
                <a16:creationId xmlns:a16="http://schemas.microsoft.com/office/drawing/2014/main" id="{CA2A6C0D-9E6D-2D42-B963-84FA78730743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128;p15">
            <a:extLst>
              <a:ext uri="{FF2B5EF4-FFF2-40B4-BE49-F238E27FC236}">
                <a16:creationId xmlns:a16="http://schemas.microsoft.com/office/drawing/2014/main" id="{A4523DA7-A990-F207-8860-1D3F8FBCCEF7}"/>
              </a:ext>
            </a:extLst>
          </p:cNvPr>
          <p:cNvSpPr txBox="1"/>
          <p:nvPr/>
        </p:nvSpPr>
        <p:spPr>
          <a:xfrm>
            <a:off x="509021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Google Shape;128;p15">
            <a:extLst>
              <a:ext uri="{FF2B5EF4-FFF2-40B4-BE49-F238E27FC236}">
                <a16:creationId xmlns:a16="http://schemas.microsoft.com/office/drawing/2014/main" id="{0C5F379F-4D58-EF0C-B481-0AB395B7F29D}"/>
              </a:ext>
            </a:extLst>
          </p:cNvPr>
          <p:cNvSpPr txBox="1"/>
          <p:nvPr/>
        </p:nvSpPr>
        <p:spPr>
          <a:xfrm>
            <a:off x="416342" y="551681"/>
            <a:ext cx="73408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128;p15">
            <a:extLst>
              <a:ext uri="{FF2B5EF4-FFF2-40B4-BE49-F238E27FC236}">
                <a16:creationId xmlns:a16="http://schemas.microsoft.com/office/drawing/2014/main" id="{C88AB7C1-4B19-6F8C-5646-37B67370C4F1}"/>
              </a:ext>
            </a:extLst>
          </p:cNvPr>
          <p:cNvSpPr txBox="1"/>
          <p:nvPr/>
        </p:nvSpPr>
        <p:spPr>
          <a:xfrm>
            <a:off x="3567949" y="4564829"/>
            <a:ext cx="91133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2.5m</a:t>
            </a:r>
            <a:endParaRPr lang="en" sz="1100">
              <a:solidFill>
                <a:srgbClr val="FFFFFF"/>
              </a:solidFill>
              <a:latin typeface="Verdana Pro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 l="52626" t="45050" r="41874" b="48438"/>
          <a:stretch/>
        </p:blipFill>
        <p:spPr>
          <a:xfrm>
            <a:off x="1356200" y="3978225"/>
            <a:ext cx="1749601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135632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0" y="3670425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PSP_007608_2630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4">
            <a:alphaModFix/>
          </a:blip>
          <a:srcRect l="51626" t="51382" r="43405" b="42065"/>
          <a:stretch/>
        </p:blipFill>
        <p:spPr>
          <a:xfrm>
            <a:off x="3105800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5">
            <a:alphaModFix/>
          </a:blip>
          <a:srcRect l="28523" t="77910" r="65069" b="13668"/>
          <a:stretch/>
        </p:blipFill>
        <p:spPr>
          <a:xfrm>
            <a:off x="4676425" y="3982171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310580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467642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PSP_007373_2615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 rotWithShape="1">
          <a:blip r:embed="rId3">
            <a:alphaModFix/>
          </a:blip>
          <a:srcRect l="52626" t="45050" r="41874" b="48438"/>
          <a:stretch/>
        </p:blipFill>
        <p:spPr>
          <a:xfrm>
            <a:off x="1356200" y="3978225"/>
            <a:ext cx="174960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4">
            <a:alphaModFix/>
          </a:blip>
          <a:srcRect l="51626" t="51382" r="43405" b="42065"/>
          <a:stretch/>
        </p:blipFill>
        <p:spPr>
          <a:xfrm>
            <a:off x="3105800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 rotWithShape="1">
          <a:blip r:embed="rId5">
            <a:alphaModFix/>
          </a:blip>
          <a:srcRect l="28523" t="77910" r="65069" b="13668"/>
          <a:stretch/>
        </p:blipFill>
        <p:spPr>
          <a:xfrm>
            <a:off x="4676425" y="3982171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44F5F-8E5F-294E-8D03-322DDCE8BCDF}"/>
              </a:ext>
            </a:extLst>
          </p:cNvPr>
          <p:cNvSpPr txBox="1"/>
          <p:nvPr/>
        </p:nvSpPr>
        <p:spPr>
          <a:xfrm>
            <a:off x="2462976" y="885261"/>
            <a:ext cx="548446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latin typeface="Verdana Pro"/>
              </a:rPr>
              <a:t>Dr. Sarah Sutton  👏👏</a:t>
            </a:r>
            <a:endParaRPr lang="en-US" b="1">
              <a:latin typeface="Verdana Pro"/>
            </a:endParaRPr>
          </a:p>
          <a:p>
            <a:pPr algn="ctr"/>
            <a:endParaRPr lang="en-US" sz="1800" b="1">
              <a:latin typeface="Verdana Pro"/>
            </a:endParaRPr>
          </a:p>
          <a:p>
            <a:pPr algn="ctr"/>
            <a:r>
              <a:rPr lang="en-US" sz="1800" b="1">
                <a:latin typeface="Verdana Pro"/>
              </a:rPr>
              <a:t>The HiRISE Team</a:t>
            </a:r>
          </a:p>
          <a:p>
            <a:pPr algn="ctr"/>
            <a:endParaRPr lang="en-US" sz="1800" b="1">
              <a:latin typeface="Verdana Pro"/>
            </a:endParaRPr>
          </a:p>
          <a:p>
            <a:pPr algn="ctr"/>
            <a:r>
              <a:rPr lang="en-US" sz="1800" b="1">
                <a:latin typeface="Verdana Pro"/>
              </a:rPr>
              <a:t>Lunar and Planetary Laboratory</a:t>
            </a:r>
          </a:p>
          <a:p>
            <a:pPr algn="ctr"/>
            <a:endParaRPr lang="en-US" sz="1800" b="1">
              <a:latin typeface="Verdana Pro"/>
            </a:endParaRPr>
          </a:p>
          <a:p>
            <a:pPr algn="ctr"/>
            <a:r>
              <a:rPr lang="en-US" sz="1800" b="1">
                <a:latin typeface="Verdana Pro"/>
              </a:rPr>
              <a:t>The University of Arizona</a:t>
            </a:r>
          </a:p>
          <a:p>
            <a:pPr algn="ctr"/>
            <a:endParaRPr lang="en-US" sz="1800" b="1">
              <a:latin typeface="Verdana Pro"/>
            </a:endParaRPr>
          </a:p>
          <a:p>
            <a:pPr algn="ctr"/>
            <a:r>
              <a:rPr lang="en-US" sz="1800" b="1">
                <a:latin typeface="Verdana Pro"/>
              </a:rPr>
              <a:t>NASA Arizona Space Grant </a:t>
            </a:r>
          </a:p>
          <a:p>
            <a:pPr algn="ctr"/>
            <a:endParaRPr lang="en-US" sz="1800" b="1">
              <a:latin typeface="Verdana Pro"/>
            </a:endParaRPr>
          </a:p>
        </p:txBody>
      </p:sp>
      <p:cxnSp>
        <p:nvCxnSpPr>
          <p:cNvPr id="16" name="Google Shape;79;p13">
            <a:extLst>
              <a:ext uri="{FF2B5EF4-FFF2-40B4-BE49-F238E27FC236}">
                <a16:creationId xmlns:a16="http://schemas.microsoft.com/office/drawing/2014/main" id="{95CDA08F-448A-01F2-30E1-0D48229E3F3A}"/>
              </a:ext>
            </a:extLst>
          </p:cNvPr>
          <p:cNvCxnSpPr/>
          <p:nvPr/>
        </p:nvCxnSpPr>
        <p:spPr>
          <a:xfrm>
            <a:off x="7074725" y="4590475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Picture 17" descr="NASA Insignia Color">
            <a:extLst>
              <a:ext uri="{FF2B5EF4-FFF2-40B4-BE49-F238E27FC236}">
                <a16:creationId xmlns:a16="http://schemas.microsoft.com/office/drawing/2014/main" id="{DE2EE227-87C5-63C1-23A1-1BF3482FDE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71" b="19420"/>
          <a:stretch/>
        </p:blipFill>
        <p:spPr>
          <a:xfrm>
            <a:off x="8209413" y="4026380"/>
            <a:ext cx="884334" cy="736603"/>
          </a:xfrm>
          <a:prstGeom prst="rect">
            <a:avLst/>
          </a:prstGeom>
        </p:spPr>
      </p:pic>
      <p:pic>
        <p:nvPicPr>
          <p:cNvPr id="20" name="Picture 19" descr="University of Arizona Logo and symbol, meaning, history, PNG, brand">
            <a:extLst>
              <a:ext uri="{FF2B5EF4-FFF2-40B4-BE49-F238E27FC236}">
                <a16:creationId xmlns:a16="http://schemas.microsoft.com/office/drawing/2014/main" id="{D2FD2E87-AF45-58C2-938A-7A9EA84A7F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65" t="632" r="13043" b="22628"/>
          <a:stretch/>
        </p:blipFill>
        <p:spPr>
          <a:xfrm>
            <a:off x="7452940" y="4081590"/>
            <a:ext cx="724103" cy="654149"/>
          </a:xfrm>
          <a:prstGeom prst="rect">
            <a:avLst/>
          </a:prstGeom>
        </p:spPr>
      </p:pic>
      <p:pic>
        <p:nvPicPr>
          <p:cNvPr id="22" name="Picture 21" descr="Arizona NASA Horizontal Black">
            <a:extLst>
              <a:ext uri="{FF2B5EF4-FFF2-40B4-BE49-F238E27FC236}">
                <a16:creationId xmlns:a16="http://schemas.microsoft.com/office/drawing/2014/main" id="{12AAECDB-5499-ED71-1E5F-0F9A267DD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900" y="4777227"/>
            <a:ext cx="2743200" cy="368046"/>
          </a:xfrm>
          <a:prstGeom prst="rect">
            <a:avLst/>
          </a:prstGeom>
        </p:spPr>
      </p:pic>
      <p:pic>
        <p:nvPicPr>
          <p:cNvPr id="24" name="Picture 23" descr="Image">
            <a:extLst>
              <a:ext uri="{FF2B5EF4-FFF2-40B4-BE49-F238E27FC236}">
                <a16:creationId xmlns:a16="http://schemas.microsoft.com/office/drawing/2014/main" id="{2684D57E-0C70-F9F9-049F-31F6FDB748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" t="6156" r="-167" b="13644"/>
          <a:stretch/>
        </p:blipFill>
        <p:spPr>
          <a:xfrm>
            <a:off x="6580188" y="4067967"/>
            <a:ext cx="793756" cy="651673"/>
          </a:xfrm>
          <a:prstGeom prst="rect">
            <a:avLst/>
          </a:prstGeom>
        </p:spPr>
      </p:pic>
      <p:sp>
        <p:nvSpPr>
          <p:cNvPr id="26" name="Google Shape;258;p21">
            <a:extLst>
              <a:ext uri="{FF2B5EF4-FFF2-40B4-BE49-F238E27FC236}">
                <a16:creationId xmlns:a16="http://schemas.microsoft.com/office/drawing/2014/main" id="{C4DC4590-D9BC-98C2-3A9F-60E4B8FED8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9258" y="101630"/>
            <a:ext cx="70519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 b="1">
                <a:latin typeface="Verdana Pro"/>
                <a:ea typeface="Comfortaa"/>
                <a:cs typeface="Comfortaa"/>
                <a:sym typeface="Comfortaa"/>
              </a:rPr>
              <a:t>Acknowledgements</a:t>
            </a:r>
            <a:endParaRPr sz="3200" b="1">
              <a:latin typeface="Verdana Pro"/>
              <a:ea typeface="Comfortaa"/>
              <a:cs typeface="Comfortaa"/>
              <a:sym typeface="Comfortaa"/>
            </a:endParaRPr>
          </a:p>
        </p:txBody>
      </p:sp>
      <p:pic>
        <p:nvPicPr>
          <p:cNvPr id="3" name="Google Shape;96;p15" descr="A black dot on a surface&#10;&#10;Description automatically generated">
            <a:extLst>
              <a:ext uri="{FF2B5EF4-FFF2-40B4-BE49-F238E27FC236}">
                <a16:creationId xmlns:a16="http://schemas.microsoft.com/office/drawing/2014/main" id="{AE6B035C-89F1-2BE1-BFDA-8CA4899F45F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63844" t="68934" r="32135" b="24925"/>
          <a:stretch/>
        </p:blipFill>
        <p:spPr>
          <a:xfrm>
            <a:off x="0" y="3978225"/>
            <a:ext cx="1356324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0;p15">
            <a:extLst>
              <a:ext uri="{FF2B5EF4-FFF2-40B4-BE49-F238E27FC236}">
                <a16:creationId xmlns:a16="http://schemas.microsoft.com/office/drawing/2014/main" id="{E6CAB5E5-D658-2490-FF87-60046A8F16B9}"/>
              </a:ext>
            </a:extLst>
          </p:cNvPr>
          <p:cNvSpPr txBox="1"/>
          <p:nvPr/>
        </p:nvSpPr>
        <p:spPr>
          <a:xfrm>
            <a:off x="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20;p15">
            <a:extLst>
              <a:ext uri="{FF2B5EF4-FFF2-40B4-BE49-F238E27FC236}">
                <a16:creationId xmlns:a16="http://schemas.microsoft.com/office/drawing/2014/main" id="{919ECECD-5702-990B-CF3A-29B9DEEFD234}"/>
              </a:ext>
            </a:extLst>
          </p:cNvPr>
          <p:cNvSpPr txBox="1"/>
          <p:nvPr/>
        </p:nvSpPr>
        <p:spPr>
          <a:xfrm>
            <a:off x="1" y="4871153"/>
            <a:ext cx="1358827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3561F902-9C8C-A6C7-423A-DA02DF0CF573}"/>
              </a:ext>
            </a:extLst>
          </p:cNvPr>
          <p:cNvSpPr txBox="1">
            <a:spLocks/>
          </p:cNvSpPr>
          <p:nvPr/>
        </p:nvSpPr>
        <p:spPr>
          <a:xfrm>
            <a:off x="8761613" y="548"/>
            <a:ext cx="359760" cy="26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  <a:sym typeface="Comfortaa"/>
              </a:rPr>
              <a:t>13</a:t>
            </a:r>
            <a:endParaRPr lang="en" sz="1050">
              <a:solidFill>
                <a:srgbClr val="000000"/>
              </a:solidFill>
              <a:latin typeface="Verdana Pro"/>
            </a:endParaRPr>
          </a:p>
        </p:txBody>
      </p:sp>
      <p:pic>
        <p:nvPicPr>
          <p:cNvPr id="5" name="Google Shape;94;p15">
            <a:extLst>
              <a:ext uri="{FF2B5EF4-FFF2-40B4-BE49-F238E27FC236}">
                <a16:creationId xmlns:a16="http://schemas.microsoft.com/office/drawing/2014/main" id="{A97196D1-E96A-DF52-331C-96FA8694389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5;p15">
            <a:extLst>
              <a:ext uri="{FF2B5EF4-FFF2-40B4-BE49-F238E27FC236}">
                <a16:creationId xmlns:a16="http://schemas.microsoft.com/office/drawing/2014/main" id="{C32975E3-1583-A6FF-C50F-60A1962FE5D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9;p15">
            <a:extLst>
              <a:ext uri="{FF2B5EF4-FFF2-40B4-BE49-F238E27FC236}">
                <a16:creationId xmlns:a16="http://schemas.microsoft.com/office/drawing/2014/main" id="{90B4B055-7735-5589-F0C0-4468C9993B82}"/>
              </a:ext>
            </a:extLst>
          </p:cNvPr>
          <p:cNvSpPr txBox="1"/>
          <p:nvPr/>
        </p:nvSpPr>
        <p:spPr>
          <a:xfrm>
            <a:off x="0" y="8042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PSP_009427_2625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Google Shape;102;p15">
            <a:extLst>
              <a:ext uri="{FF2B5EF4-FFF2-40B4-BE49-F238E27FC236}">
                <a16:creationId xmlns:a16="http://schemas.microsoft.com/office/drawing/2014/main" id="{E2589CB6-7EDD-8B57-A09E-9C591B655D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5;p15">
            <a:extLst>
              <a:ext uri="{FF2B5EF4-FFF2-40B4-BE49-F238E27FC236}">
                <a16:creationId xmlns:a16="http://schemas.microsoft.com/office/drawing/2014/main" id="{F54A564C-D12F-EDD1-34FE-2EA59764A55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41" t="35496" r="73952" b="54268"/>
          <a:stretch/>
        </p:blipFill>
        <p:spPr>
          <a:xfrm>
            <a:off x="0" y="0"/>
            <a:ext cx="1358847" cy="1101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125;p15">
            <a:extLst>
              <a:ext uri="{FF2B5EF4-FFF2-40B4-BE49-F238E27FC236}">
                <a16:creationId xmlns:a16="http://schemas.microsoft.com/office/drawing/2014/main" id="{EB0B7FB7-B3C5-DD14-E936-8EAC37AC8105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7698" y="591296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27;p15">
            <a:extLst>
              <a:ext uri="{FF2B5EF4-FFF2-40B4-BE49-F238E27FC236}">
                <a16:creationId xmlns:a16="http://schemas.microsoft.com/office/drawing/2014/main" id="{E6D1FEFD-2DF2-FEB8-EC73-0981C8675A25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128;p15">
            <a:extLst>
              <a:ext uri="{FF2B5EF4-FFF2-40B4-BE49-F238E27FC236}">
                <a16:creationId xmlns:a16="http://schemas.microsoft.com/office/drawing/2014/main" id="{8E586CBC-7E9F-FA0A-D264-3A8778C88B15}"/>
              </a:ext>
            </a:extLst>
          </p:cNvPr>
          <p:cNvSpPr txBox="1"/>
          <p:nvPr/>
        </p:nvSpPr>
        <p:spPr>
          <a:xfrm>
            <a:off x="509021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128;p15">
            <a:extLst>
              <a:ext uri="{FF2B5EF4-FFF2-40B4-BE49-F238E27FC236}">
                <a16:creationId xmlns:a16="http://schemas.microsoft.com/office/drawing/2014/main" id="{6715D0BD-3405-C9BE-84C0-44321F875E6A}"/>
              </a:ext>
            </a:extLst>
          </p:cNvPr>
          <p:cNvSpPr txBox="1"/>
          <p:nvPr/>
        </p:nvSpPr>
        <p:spPr>
          <a:xfrm>
            <a:off x="416342" y="551681"/>
            <a:ext cx="73408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5412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 l="52626" t="45050" r="41874" b="48438"/>
          <a:stretch/>
        </p:blipFill>
        <p:spPr>
          <a:xfrm>
            <a:off x="1356200" y="3978225"/>
            <a:ext cx="1749601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135632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51626" t="51382" r="43405" b="42065"/>
          <a:stretch/>
        </p:blipFill>
        <p:spPr>
          <a:xfrm>
            <a:off x="3105800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6">
            <a:alphaModFix/>
          </a:blip>
          <a:srcRect l="28523" t="77910" r="65069" b="13668"/>
          <a:stretch/>
        </p:blipFill>
        <p:spPr>
          <a:xfrm>
            <a:off x="4676425" y="3982171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310580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467642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PSP_007373_2615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 rotWithShape="1">
          <a:blip r:embed="rId4">
            <a:alphaModFix/>
          </a:blip>
          <a:srcRect l="52626" t="45050" r="41874" b="48438"/>
          <a:stretch/>
        </p:blipFill>
        <p:spPr>
          <a:xfrm>
            <a:off x="1356200" y="3978225"/>
            <a:ext cx="174960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5">
            <a:alphaModFix/>
          </a:blip>
          <a:srcRect l="51626" t="51382" r="43405" b="42065"/>
          <a:stretch/>
        </p:blipFill>
        <p:spPr>
          <a:xfrm>
            <a:off x="3105800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 rotWithShape="1">
          <a:blip r:embed="rId6">
            <a:alphaModFix/>
          </a:blip>
          <a:srcRect l="28523" t="77910" r="65069" b="13668"/>
          <a:stretch/>
        </p:blipFill>
        <p:spPr>
          <a:xfrm>
            <a:off x="4676425" y="3982171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44F5F-8E5F-294E-8D03-322DDCE8BCDF}"/>
              </a:ext>
            </a:extLst>
          </p:cNvPr>
          <p:cNvSpPr txBox="1"/>
          <p:nvPr/>
        </p:nvSpPr>
        <p:spPr>
          <a:xfrm>
            <a:off x="2692994" y="888981"/>
            <a:ext cx="5028861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Verdana Pro"/>
              </a:rPr>
              <a:t>Thank you!</a:t>
            </a:r>
          </a:p>
        </p:txBody>
      </p:sp>
      <p:cxnSp>
        <p:nvCxnSpPr>
          <p:cNvPr id="16" name="Google Shape;79;p13">
            <a:extLst>
              <a:ext uri="{FF2B5EF4-FFF2-40B4-BE49-F238E27FC236}">
                <a16:creationId xmlns:a16="http://schemas.microsoft.com/office/drawing/2014/main" id="{95CDA08F-448A-01F2-30E1-0D48229E3F3A}"/>
              </a:ext>
            </a:extLst>
          </p:cNvPr>
          <p:cNvCxnSpPr/>
          <p:nvPr/>
        </p:nvCxnSpPr>
        <p:spPr>
          <a:xfrm>
            <a:off x="7074725" y="4590475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Picture 17" descr="NASA Insignia Color">
            <a:extLst>
              <a:ext uri="{FF2B5EF4-FFF2-40B4-BE49-F238E27FC236}">
                <a16:creationId xmlns:a16="http://schemas.microsoft.com/office/drawing/2014/main" id="{DE2EE227-87C5-63C1-23A1-1BF3482FDE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71" b="19420"/>
          <a:stretch/>
        </p:blipFill>
        <p:spPr>
          <a:xfrm>
            <a:off x="8209413" y="4026380"/>
            <a:ext cx="884334" cy="736603"/>
          </a:xfrm>
          <a:prstGeom prst="rect">
            <a:avLst/>
          </a:prstGeom>
        </p:spPr>
      </p:pic>
      <p:pic>
        <p:nvPicPr>
          <p:cNvPr id="20" name="Picture 19" descr="University of Arizona Logo and symbol, meaning, history, PNG, brand">
            <a:extLst>
              <a:ext uri="{FF2B5EF4-FFF2-40B4-BE49-F238E27FC236}">
                <a16:creationId xmlns:a16="http://schemas.microsoft.com/office/drawing/2014/main" id="{D2FD2E87-AF45-58C2-938A-7A9EA84A7F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65" t="632" r="13043" b="22628"/>
          <a:stretch/>
        </p:blipFill>
        <p:spPr>
          <a:xfrm>
            <a:off x="7452940" y="4081590"/>
            <a:ext cx="724103" cy="654149"/>
          </a:xfrm>
          <a:prstGeom prst="rect">
            <a:avLst/>
          </a:prstGeom>
        </p:spPr>
      </p:pic>
      <p:pic>
        <p:nvPicPr>
          <p:cNvPr id="22" name="Picture 21" descr="Arizona NASA Horizontal Black">
            <a:extLst>
              <a:ext uri="{FF2B5EF4-FFF2-40B4-BE49-F238E27FC236}">
                <a16:creationId xmlns:a16="http://schemas.microsoft.com/office/drawing/2014/main" id="{12AAECDB-5499-ED71-1E5F-0F9A267DD2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9900" y="4777227"/>
            <a:ext cx="2743200" cy="368046"/>
          </a:xfrm>
          <a:prstGeom prst="rect">
            <a:avLst/>
          </a:prstGeom>
        </p:spPr>
      </p:pic>
      <p:pic>
        <p:nvPicPr>
          <p:cNvPr id="24" name="Picture 23" descr="Image">
            <a:extLst>
              <a:ext uri="{FF2B5EF4-FFF2-40B4-BE49-F238E27FC236}">
                <a16:creationId xmlns:a16="http://schemas.microsoft.com/office/drawing/2014/main" id="{2684D57E-0C70-F9F9-049F-31F6FDB74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7" t="6156" r="-167" b="13644"/>
          <a:stretch/>
        </p:blipFill>
        <p:spPr>
          <a:xfrm>
            <a:off x="6580188" y="4067967"/>
            <a:ext cx="793756" cy="651673"/>
          </a:xfrm>
          <a:prstGeom prst="rect">
            <a:avLst/>
          </a:prstGeom>
        </p:spPr>
      </p:pic>
      <p:pic>
        <p:nvPicPr>
          <p:cNvPr id="3" name="Google Shape;96;p15" descr="A black dot on a surface&#10;&#10;Description automatically generated">
            <a:extLst>
              <a:ext uri="{FF2B5EF4-FFF2-40B4-BE49-F238E27FC236}">
                <a16:creationId xmlns:a16="http://schemas.microsoft.com/office/drawing/2014/main" id="{997B2308-BAC0-29EC-9955-918738F1B52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63844" t="68934" r="32135" b="24925"/>
          <a:stretch/>
        </p:blipFill>
        <p:spPr>
          <a:xfrm>
            <a:off x="0" y="3978225"/>
            <a:ext cx="1369312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0;p15">
            <a:extLst>
              <a:ext uri="{FF2B5EF4-FFF2-40B4-BE49-F238E27FC236}">
                <a16:creationId xmlns:a16="http://schemas.microsoft.com/office/drawing/2014/main" id="{F2DB2662-0265-6D3B-5CFF-1A7D9098C759}"/>
              </a:ext>
            </a:extLst>
          </p:cNvPr>
          <p:cNvSpPr txBox="1"/>
          <p:nvPr/>
        </p:nvSpPr>
        <p:spPr>
          <a:xfrm>
            <a:off x="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20;p15">
            <a:extLst>
              <a:ext uri="{FF2B5EF4-FFF2-40B4-BE49-F238E27FC236}">
                <a16:creationId xmlns:a16="http://schemas.microsoft.com/office/drawing/2014/main" id="{3195B2E5-12F0-F7EA-BA2B-87549DE8C46E}"/>
              </a:ext>
            </a:extLst>
          </p:cNvPr>
          <p:cNvSpPr txBox="1"/>
          <p:nvPr/>
        </p:nvSpPr>
        <p:spPr>
          <a:xfrm>
            <a:off x="1" y="4871153"/>
            <a:ext cx="1358827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C91FC874-6667-0BAA-ADB2-F66F1D81A84B}"/>
              </a:ext>
            </a:extLst>
          </p:cNvPr>
          <p:cNvSpPr txBox="1">
            <a:spLocks/>
          </p:cNvSpPr>
          <p:nvPr/>
        </p:nvSpPr>
        <p:spPr>
          <a:xfrm>
            <a:off x="8701644" y="548"/>
            <a:ext cx="453447" cy="24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  <a:sym typeface="Comfortaa"/>
              </a:rPr>
              <a:t>14</a:t>
            </a:r>
            <a:endParaRPr lang="en" sz="1050">
              <a:solidFill>
                <a:srgbClr val="000000"/>
              </a:solidFill>
              <a:latin typeface="Verdana Pro"/>
            </a:endParaRPr>
          </a:p>
        </p:txBody>
      </p:sp>
      <p:sp>
        <p:nvSpPr>
          <p:cNvPr id="7" name="Google Shape;103;p15">
            <a:extLst>
              <a:ext uri="{FF2B5EF4-FFF2-40B4-BE49-F238E27FC236}">
                <a16:creationId xmlns:a16="http://schemas.microsoft.com/office/drawing/2014/main" id="{AB36F401-69E1-5FF9-2E67-A065596FF910}"/>
              </a:ext>
            </a:extLst>
          </p:cNvPr>
          <p:cNvSpPr txBox="1"/>
          <p:nvPr/>
        </p:nvSpPr>
        <p:spPr>
          <a:xfrm>
            <a:off x="0" y="3670425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PSP_007608_2630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Google Shape;94;p15">
            <a:extLst>
              <a:ext uri="{FF2B5EF4-FFF2-40B4-BE49-F238E27FC236}">
                <a16:creationId xmlns:a16="http://schemas.microsoft.com/office/drawing/2014/main" id="{500B54D4-5C76-6CB2-25B2-51FB20B3FAD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5;p15">
            <a:extLst>
              <a:ext uri="{FF2B5EF4-FFF2-40B4-BE49-F238E27FC236}">
                <a16:creationId xmlns:a16="http://schemas.microsoft.com/office/drawing/2014/main" id="{351EB4FB-5EB0-0473-AC7B-B8E082903E4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9;p15">
            <a:extLst>
              <a:ext uri="{FF2B5EF4-FFF2-40B4-BE49-F238E27FC236}">
                <a16:creationId xmlns:a16="http://schemas.microsoft.com/office/drawing/2014/main" id="{FED0188F-D2C6-D08F-90CA-2D0D1ADB4F26}"/>
              </a:ext>
            </a:extLst>
          </p:cNvPr>
          <p:cNvSpPr txBox="1"/>
          <p:nvPr/>
        </p:nvSpPr>
        <p:spPr>
          <a:xfrm>
            <a:off x="0" y="8042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PSP_009427_2625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" name="Google Shape;102;p15">
            <a:extLst>
              <a:ext uri="{FF2B5EF4-FFF2-40B4-BE49-F238E27FC236}">
                <a16:creationId xmlns:a16="http://schemas.microsoft.com/office/drawing/2014/main" id="{FEC609A1-C9E1-20EE-1189-21AB0DBAA91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15;p15">
            <a:extLst>
              <a:ext uri="{FF2B5EF4-FFF2-40B4-BE49-F238E27FC236}">
                <a16:creationId xmlns:a16="http://schemas.microsoft.com/office/drawing/2014/main" id="{FF7ED77C-29DF-7E6E-BE81-EB04C6473D6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8941" t="35496" r="73952" b="54268"/>
          <a:stretch/>
        </p:blipFill>
        <p:spPr>
          <a:xfrm>
            <a:off x="0" y="0"/>
            <a:ext cx="1358847" cy="1101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125;p15">
            <a:extLst>
              <a:ext uri="{FF2B5EF4-FFF2-40B4-BE49-F238E27FC236}">
                <a16:creationId xmlns:a16="http://schemas.microsoft.com/office/drawing/2014/main" id="{779CF73C-8E54-C86D-9769-45EB168DC664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7698" y="591296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127;p15">
            <a:extLst>
              <a:ext uri="{FF2B5EF4-FFF2-40B4-BE49-F238E27FC236}">
                <a16:creationId xmlns:a16="http://schemas.microsoft.com/office/drawing/2014/main" id="{FF33DE17-990B-5A96-82AA-E9533AA7E8EB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128;p15">
            <a:extLst>
              <a:ext uri="{FF2B5EF4-FFF2-40B4-BE49-F238E27FC236}">
                <a16:creationId xmlns:a16="http://schemas.microsoft.com/office/drawing/2014/main" id="{63596E64-0016-76C3-6558-7BDF74B0E182}"/>
              </a:ext>
            </a:extLst>
          </p:cNvPr>
          <p:cNvSpPr txBox="1"/>
          <p:nvPr/>
        </p:nvSpPr>
        <p:spPr>
          <a:xfrm>
            <a:off x="509021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128;p15">
            <a:extLst>
              <a:ext uri="{FF2B5EF4-FFF2-40B4-BE49-F238E27FC236}">
                <a16:creationId xmlns:a16="http://schemas.microsoft.com/office/drawing/2014/main" id="{10D63759-8C4A-65F9-AB61-0C77389A352E}"/>
              </a:ext>
            </a:extLst>
          </p:cNvPr>
          <p:cNvSpPr txBox="1"/>
          <p:nvPr/>
        </p:nvSpPr>
        <p:spPr>
          <a:xfrm>
            <a:off x="416342" y="551681"/>
            <a:ext cx="73408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52874955-910F-0C61-096B-56AB39CBDCA8}"/>
              </a:ext>
            </a:extLst>
          </p:cNvPr>
          <p:cNvSpPr txBox="1">
            <a:spLocks/>
          </p:cNvSpPr>
          <p:nvPr/>
        </p:nvSpPr>
        <p:spPr>
          <a:xfrm>
            <a:off x="1165544" y="3361019"/>
            <a:ext cx="2505561" cy="58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" sz="1400" dirty="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Dora Elalaoui-Pinedo</a:t>
            </a:r>
          </a:p>
          <a:p>
            <a:pPr marL="0" indent="0" algn="ctr">
              <a:buFont typeface="Arial"/>
              <a:buNone/>
            </a:pPr>
            <a:r>
              <a:rPr lang="en" sz="1200" dirty="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delisaeap@</a:t>
            </a:r>
            <a:r>
              <a:rPr lang="en-US" sz="1200" dirty="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a</a:t>
            </a:r>
            <a:r>
              <a:rPr lang="en" sz="1200" dirty="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rizona.edu</a:t>
            </a:r>
          </a:p>
        </p:txBody>
      </p:sp>
    </p:spTree>
    <p:extLst>
      <p:ext uri="{BB962C8B-B14F-4D97-AF65-F5344CB8AC3E}">
        <p14:creationId xmlns:p14="http://schemas.microsoft.com/office/powerpoint/2010/main" val="27915163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 l="52626" t="45050" r="41874" b="48438"/>
          <a:stretch/>
        </p:blipFill>
        <p:spPr>
          <a:xfrm>
            <a:off x="1356200" y="3978225"/>
            <a:ext cx="1749601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135632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4">
            <a:alphaModFix/>
          </a:blip>
          <a:srcRect l="51626" t="51382" r="43405" b="42065"/>
          <a:stretch/>
        </p:blipFill>
        <p:spPr>
          <a:xfrm>
            <a:off x="3105800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5">
            <a:alphaModFix/>
          </a:blip>
          <a:srcRect l="28523" t="77910" r="65069" b="13668"/>
          <a:stretch/>
        </p:blipFill>
        <p:spPr>
          <a:xfrm>
            <a:off x="4676425" y="3982171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310580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467642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PSP_007373_2615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 rotWithShape="1">
          <a:blip r:embed="rId3">
            <a:alphaModFix/>
          </a:blip>
          <a:srcRect l="52626" t="45050" r="41874" b="48438"/>
          <a:stretch/>
        </p:blipFill>
        <p:spPr>
          <a:xfrm>
            <a:off x="1356200" y="3978225"/>
            <a:ext cx="174960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4">
            <a:alphaModFix/>
          </a:blip>
          <a:srcRect l="51626" t="51382" r="43405" b="42065"/>
          <a:stretch/>
        </p:blipFill>
        <p:spPr>
          <a:xfrm>
            <a:off x="3105800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 rotWithShape="1">
          <a:blip r:embed="rId5">
            <a:alphaModFix/>
          </a:blip>
          <a:srcRect l="28523" t="77910" r="65069" b="13668"/>
          <a:stretch/>
        </p:blipFill>
        <p:spPr>
          <a:xfrm>
            <a:off x="4676425" y="3982171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44F5F-8E5F-294E-8D03-322DDCE8BCDF}"/>
              </a:ext>
            </a:extLst>
          </p:cNvPr>
          <p:cNvSpPr txBox="1"/>
          <p:nvPr/>
        </p:nvSpPr>
        <p:spPr>
          <a:xfrm>
            <a:off x="1484412" y="92628"/>
            <a:ext cx="1940959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Verdana Pro"/>
              </a:rPr>
              <a:t>Backup Slide: </a:t>
            </a:r>
            <a:endParaRPr lang="en-US" sz="1600"/>
          </a:p>
          <a:p>
            <a:endParaRPr lang="en-US" sz="1600" b="1">
              <a:latin typeface="Verdana Pro"/>
            </a:endParaRPr>
          </a:p>
          <a:p>
            <a:pPr marL="285750" indent="-285750">
              <a:buChar char="•"/>
            </a:pPr>
            <a:r>
              <a:rPr lang="en-US" sz="1600" b="1">
                <a:latin typeface="Verdana Pro"/>
              </a:rPr>
              <a:t>6, 743 HiRISE </a:t>
            </a:r>
          </a:p>
          <a:p>
            <a:r>
              <a:rPr lang="en-US" sz="1600" b="1">
                <a:latin typeface="Verdana Pro"/>
              </a:rPr>
              <a:t>images of the </a:t>
            </a:r>
            <a:endParaRPr lang="en-US"/>
          </a:p>
          <a:p>
            <a:r>
              <a:rPr lang="en-US" sz="1600" b="1">
                <a:latin typeface="Verdana Pro"/>
              </a:rPr>
              <a:t>Martian north </a:t>
            </a:r>
            <a:endParaRPr lang="en-US"/>
          </a:p>
          <a:p>
            <a:r>
              <a:rPr lang="en-US" sz="1600" b="1">
                <a:latin typeface="Verdana Pro"/>
              </a:rPr>
              <a:t>Pole</a:t>
            </a:r>
            <a:endParaRPr lang="en-US"/>
          </a:p>
          <a:p>
            <a:endParaRPr lang="en-US" sz="1600" b="1">
              <a:latin typeface="Verdana Pro"/>
            </a:endParaRPr>
          </a:p>
          <a:p>
            <a:endParaRPr lang="en-US" sz="1600" b="1">
              <a:latin typeface="Verdana Pro"/>
            </a:endParaRPr>
          </a:p>
          <a:p>
            <a:endParaRPr lang="en-US" sz="1600" b="1">
              <a:latin typeface="Verdana Pro"/>
            </a:endParaRPr>
          </a:p>
        </p:txBody>
      </p:sp>
      <p:cxnSp>
        <p:nvCxnSpPr>
          <p:cNvPr id="16" name="Google Shape;79;p13">
            <a:extLst>
              <a:ext uri="{FF2B5EF4-FFF2-40B4-BE49-F238E27FC236}">
                <a16:creationId xmlns:a16="http://schemas.microsoft.com/office/drawing/2014/main" id="{95CDA08F-448A-01F2-30E1-0D48229E3F3A}"/>
              </a:ext>
            </a:extLst>
          </p:cNvPr>
          <p:cNvCxnSpPr/>
          <p:nvPr/>
        </p:nvCxnSpPr>
        <p:spPr>
          <a:xfrm>
            <a:off x="7074725" y="4590475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Picture 17" descr="NASA Insignia Color">
            <a:extLst>
              <a:ext uri="{FF2B5EF4-FFF2-40B4-BE49-F238E27FC236}">
                <a16:creationId xmlns:a16="http://schemas.microsoft.com/office/drawing/2014/main" id="{DE2EE227-87C5-63C1-23A1-1BF3482FDE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71" b="19420"/>
          <a:stretch/>
        </p:blipFill>
        <p:spPr>
          <a:xfrm>
            <a:off x="8209413" y="4026380"/>
            <a:ext cx="884334" cy="736603"/>
          </a:xfrm>
          <a:prstGeom prst="rect">
            <a:avLst/>
          </a:prstGeom>
        </p:spPr>
      </p:pic>
      <p:pic>
        <p:nvPicPr>
          <p:cNvPr id="20" name="Picture 19" descr="University of Arizona Logo and symbol, meaning, history, PNG, brand">
            <a:extLst>
              <a:ext uri="{FF2B5EF4-FFF2-40B4-BE49-F238E27FC236}">
                <a16:creationId xmlns:a16="http://schemas.microsoft.com/office/drawing/2014/main" id="{D2FD2E87-AF45-58C2-938A-7A9EA84A7F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65" t="632" r="13043" b="22628"/>
          <a:stretch/>
        </p:blipFill>
        <p:spPr>
          <a:xfrm>
            <a:off x="7452940" y="4081590"/>
            <a:ext cx="724103" cy="654149"/>
          </a:xfrm>
          <a:prstGeom prst="rect">
            <a:avLst/>
          </a:prstGeom>
        </p:spPr>
      </p:pic>
      <p:pic>
        <p:nvPicPr>
          <p:cNvPr id="22" name="Picture 21" descr="Arizona NASA Horizontal Black">
            <a:extLst>
              <a:ext uri="{FF2B5EF4-FFF2-40B4-BE49-F238E27FC236}">
                <a16:creationId xmlns:a16="http://schemas.microsoft.com/office/drawing/2014/main" id="{12AAECDB-5499-ED71-1E5F-0F9A267DD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900" y="4777227"/>
            <a:ext cx="2743200" cy="368046"/>
          </a:xfrm>
          <a:prstGeom prst="rect">
            <a:avLst/>
          </a:prstGeom>
        </p:spPr>
      </p:pic>
      <p:pic>
        <p:nvPicPr>
          <p:cNvPr id="24" name="Picture 23" descr="Image">
            <a:extLst>
              <a:ext uri="{FF2B5EF4-FFF2-40B4-BE49-F238E27FC236}">
                <a16:creationId xmlns:a16="http://schemas.microsoft.com/office/drawing/2014/main" id="{2684D57E-0C70-F9F9-049F-31F6FDB748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" t="6156" r="-167" b="13644"/>
          <a:stretch/>
        </p:blipFill>
        <p:spPr>
          <a:xfrm>
            <a:off x="6580188" y="4067967"/>
            <a:ext cx="793756" cy="651673"/>
          </a:xfrm>
          <a:prstGeom prst="rect">
            <a:avLst/>
          </a:prstGeom>
        </p:spPr>
      </p:pic>
      <p:pic>
        <p:nvPicPr>
          <p:cNvPr id="3" name="Google Shape;96;p15" descr="A black dot on a surface&#10;&#10;Description automatically generated">
            <a:extLst>
              <a:ext uri="{FF2B5EF4-FFF2-40B4-BE49-F238E27FC236}">
                <a16:creationId xmlns:a16="http://schemas.microsoft.com/office/drawing/2014/main" id="{997B2308-BAC0-29EC-9955-918738F1B5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63844" t="68934" r="32135" b="24925"/>
          <a:stretch/>
        </p:blipFill>
        <p:spPr>
          <a:xfrm>
            <a:off x="0" y="3978225"/>
            <a:ext cx="1369312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0;p15">
            <a:extLst>
              <a:ext uri="{FF2B5EF4-FFF2-40B4-BE49-F238E27FC236}">
                <a16:creationId xmlns:a16="http://schemas.microsoft.com/office/drawing/2014/main" id="{F2DB2662-0265-6D3B-5CFF-1A7D9098C759}"/>
              </a:ext>
            </a:extLst>
          </p:cNvPr>
          <p:cNvSpPr txBox="1"/>
          <p:nvPr/>
        </p:nvSpPr>
        <p:spPr>
          <a:xfrm>
            <a:off x="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20;p15">
            <a:extLst>
              <a:ext uri="{FF2B5EF4-FFF2-40B4-BE49-F238E27FC236}">
                <a16:creationId xmlns:a16="http://schemas.microsoft.com/office/drawing/2014/main" id="{3195B2E5-12F0-F7EA-BA2B-87549DE8C46E}"/>
              </a:ext>
            </a:extLst>
          </p:cNvPr>
          <p:cNvSpPr txBox="1"/>
          <p:nvPr/>
        </p:nvSpPr>
        <p:spPr>
          <a:xfrm>
            <a:off x="1" y="4871153"/>
            <a:ext cx="1358827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C91FC874-6667-0BAA-ADB2-F66F1D81A84B}"/>
              </a:ext>
            </a:extLst>
          </p:cNvPr>
          <p:cNvSpPr txBox="1">
            <a:spLocks/>
          </p:cNvSpPr>
          <p:nvPr/>
        </p:nvSpPr>
        <p:spPr>
          <a:xfrm>
            <a:off x="8691347" y="548"/>
            <a:ext cx="453447" cy="24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  <a:sym typeface="Comfortaa"/>
              </a:rPr>
              <a:t>15</a:t>
            </a:r>
            <a:endParaRPr lang="en" sz="1050">
              <a:solidFill>
                <a:srgbClr val="000000"/>
              </a:solidFill>
              <a:latin typeface="Verdana Pro"/>
            </a:endParaRPr>
          </a:p>
        </p:txBody>
      </p:sp>
      <p:sp>
        <p:nvSpPr>
          <p:cNvPr id="7" name="Google Shape;103;p15">
            <a:extLst>
              <a:ext uri="{FF2B5EF4-FFF2-40B4-BE49-F238E27FC236}">
                <a16:creationId xmlns:a16="http://schemas.microsoft.com/office/drawing/2014/main" id="{AB36F401-69E1-5FF9-2E67-A065596FF910}"/>
              </a:ext>
            </a:extLst>
          </p:cNvPr>
          <p:cNvSpPr txBox="1"/>
          <p:nvPr/>
        </p:nvSpPr>
        <p:spPr>
          <a:xfrm>
            <a:off x="0" y="3670425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PSP_007608_2630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Google Shape;94;p15">
            <a:extLst>
              <a:ext uri="{FF2B5EF4-FFF2-40B4-BE49-F238E27FC236}">
                <a16:creationId xmlns:a16="http://schemas.microsoft.com/office/drawing/2014/main" id="{500B54D4-5C76-6CB2-25B2-51FB20B3FAD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5;p15">
            <a:extLst>
              <a:ext uri="{FF2B5EF4-FFF2-40B4-BE49-F238E27FC236}">
                <a16:creationId xmlns:a16="http://schemas.microsoft.com/office/drawing/2014/main" id="{351EB4FB-5EB0-0473-AC7B-B8E082903E4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9;p15">
            <a:extLst>
              <a:ext uri="{FF2B5EF4-FFF2-40B4-BE49-F238E27FC236}">
                <a16:creationId xmlns:a16="http://schemas.microsoft.com/office/drawing/2014/main" id="{FED0188F-D2C6-D08F-90CA-2D0D1ADB4F26}"/>
              </a:ext>
            </a:extLst>
          </p:cNvPr>
          <p:cNvSpPr txBox="1"/>
          <p:nvPr/>
        </p:nvSpPr>
        <p:spPr>
          <a:xfrm>
            <a:off x="0" y="8042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PSP_009427_2625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" name="Google Shape;102;p15">
            <a:extLst>
              <a:ext uri="{FF2B5EF4-FFF2-40B4-BE49-F238E27FC236}">
                <a16:creationId xmlns:a16="http://schemas.microsoft.com/office/drawing/2014/main" id="{FEC609A1-C9E1-20EE-1189-21AB0DBAA91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15;p15">
            <a:extLst>
              <a:ext uri="{FF2B5EF4-FFF2-40B4-BE49-F238E27FC236}">
                <a16:creationId xmlns:a16="http://schemas.microsoft.com/office/drawing/2014/main" id="{FF7ED77C-29DF-7E6E-BE81-EB04C6473D6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41" t="35496" r="73952" b="54268"/>
          <a:stretch/>
        </p:blipFill>
        <p:spPr>
          <a:xfrm>
            <a:off x="0" y="0"/>
            <a:ext cx="1358847" cy="1101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125;p15">
            <a:extLst>
              <a:ext uri="{FF2B5EF4-FFF2-40B4-BE49-F238E27FC236}">
                <a16:creationId xmlns:a16="http://schemas.microsoft.com/office/drawing/2014/main" id="{779CF73C-8E54-C86D-9769-45EB168DC664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7698" y="591296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127;p15">
            <a:extLst>
              <a:ext uri="{FF2B5EF4-FFF2-40B4-BE49-F238E27FC236}">
                <a16:creationId xmlns:a16="http://schemas.microsoft.com/office/drawing/2014/main" id="{FF33DE17-990B-5A96-82AA-E9533AA7E8EB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128;p15">
            <a:extLst>
              <a:ext uri="{FF2B5EF4-FFF2-40B4-BE49-F238E27FC236}">
                <a16:creationId xmlns:a16="http://schemas.microsoft.com/office/drawing/2014/main" id="{63596E64-0016-76C3-6558-7BDF74B0E182}"/>
              </a:ext>
            </a:extLst>
          </p:cNvPr>
          <p:cNvSpPr txBox="1"/>
          <p:nvPr/>
        </p:nvSpPr>
        <p:spPr>
          <a:xfrm>
            <a:off x="509021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128;p15">
            <a:extLst>
              <a:ext uri="{FF2B5EF4-FFF2-40B4-BE49-F238E27FC236}">
                <a16:creationId xmlns:a16="http://schemas.microsoft.com/office/drawing/2014/main" id="{10D63759-8C4A-65F9-AB61-0C77389A352E}"/>
              </a:ext>
            </a:extLst>
          </p:cNvPr>
          <p:cNvSpPr txBox="1"/>
          <p:nvPr/>
        </p:nvSpPr>
        <p:spPr>
          <a:xfrm>
            <a:off x="416342" y="551681"/>
            <a:ext cx="73408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Picture 7" descr="A graph with blue dots&#10;&#10;Description automatically generated">
            <a:extLst>
              <a:ext uri="{FF2B5EF4-FFF2-40B4-BE49-F238E27FC236}">
                <a16:creationId xmlns:a16="http://schemas.microsoft.com/office/drawing/2014/main" id="{68841663-8C75-0147-EC45-0CB2AAB73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5438" y="323225"/>
            <a:ext cx="5511523" cy="347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87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3392262" y="38763"/>
            <a:ext cx="3698474" cy="577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 dirty="0">
                <a:latin typeface="Verdana Pro"/>
                <a:ea typeface="Comfortaa"/>
                <a:cs typeface="Comfortaa"/>
                <a:sym typeface="Comfortaa"/>
              </a:rPr>
              <a:t>The Polar Pits</a:t>
            </a:r>
            <a:endParaRPr sz="3020" b="1" dirty="0">
              <a:latin typeface="Verdana Pro"/>
              <a:ea typeface="Comfortaa"/>
              <a:cs typeface="Comfortaa"/>
              <a:sym typeface="Comfortaa"/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4">
            <a:alphaModFix/>
          </a:blip>
          <a:srcRect l="63844" t="68934" r="32135" b="24925"/>
          <a:stretch/>
        </p:blipFill>
        <p:spPr>
          <a:xfrm>
            <a:off x="0" y="3978225"/>
            <a:ext cx="1356324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51626" t="51382" r="43405" b="42065"/>
          <a:stretch/>
        </p:blipFill>
        <p:spPr>
          <a:xfrm>
            <a:off x="4755776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6">
            <a:alphaModFix/>
          </a:blip>
          <a:srcRect l="28523" t="77910" r="65069" b="13668"/>
          <a:stretch/>
        </p:blipFill>
        <p:spPr>
          <a:xfrm>
            <a:off x="1348820" y="3982170"/>
            <a:ext cx="1570627" cy="116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7">
            <a:alphaModFix/>
          </a:blip>
          <a:srcRect l="60270" t="43837" r="32884" b="48461"/>
          <a:stretch/>
        </p:blipFill>
        <p:spPr>
          <a:xfrm>
            <a:off x="2919445" y="3982177"/>
            <a:ext cx="1835034" cy="116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291944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PSP_007225_2620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4755776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134882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PSP_007373_2615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1338423" y="609269"/>
            <a:ext cx="7806152" cy="339666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indent="-171450" algn="ctr">
              <a:lnSpc>
                <a:spcPct val="115000"/>
              </a:lnSpc>
              <a:buFont typeface="Arial"/>
              <a:buChar char="•"/>
            </a:pPr>
            <a:r>
              <a:rPr lang="en" sz="165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Investigating enigmatic meter-scale pits in North Polar Layered Deposits (NPLD) of Mars. </a:t>
            </a:r>
            <a:endParaRPr lang="en-US" sz="165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algn="ctr">
              <a:lnSpc>
                <a:spcPct val="114999"/>
              </a:lnSpc>
            </a:pPr>
            <a:endParaRPr lang="en" sz="1650">
              <a:solidFill>
                <a:schemeClr val="dk1"/>
              </a:solidFill>
              <a:latin typeface="Verdana Pro"/>
              <a:ea typeface="Comfortaa"/>
            </a:endParaRPr>
          </a:p>
          <a:p>
            <a:pPr marL="171450" indent="-171450" algn="ctr">
              <a:lnSpc>
                <a:spcPct val="114999"/>
              </a:lnSpc>
              <a:buChar char="•"/>
            </a:pPr>
            <a:r>
              <a:rPr lang="en" sz="1650">
                <a:solidFill>
                  <a:schemeClr val="dk1"/>
                </a:solidFill>
                <a:latin typeface="Verdana Pro"/>
                <a:ea typeface="Comfortaa"/>
              </a:rPr>
              <a:t>View HiRISE (High Resolution Imaging Science Experiment) images aboard the NASA Mars Reconnaissance Orbiter. </a:t>
            </a:r>
          </a:p>
          <a:p>
            <a:pPr algn="ctr">
              <a:lnSpc>
                <a:spcPct val="114999"/>
              </a:lnSpc>
            </a:pPr>
            <a:endParaRPr lang="en" sz="165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marL="285750" indent="-285750" algn="ctr">
              <a:lnSpc>
                <a:spcPct val="115000"/>
              </a:lnSpc>
              <a:buChar char="•"/>
            </a:pPr>
            <a:r>
              <a:rPr lang="en" sz="165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Locating pits and mapping them in attempt to understand their formation mechanisms and spatial distribution among the NPLD.</a:t>
            </a:r>
            <a:endParaRPr lang="en" sz="165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algn="ctr">
              <a:lnSpc>
                <a:spcPct val="114999"/>
              </a:lnSpc>
            </a:pPr>
            <a:endParaRPr lang="en" sz="165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marL="285750" indent="-285750" algn="ctr">
              <a:lnSpc>
                <a:spcPct val="114999"/>
              </a:lnSpc>
              <a:buChar char="•"/>
            </a:pPr>
            <a:r>
              <a:rPr lang="en" sz="165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 Analyzing pits can reveal conclusions of active surface processes in the NPLD, potential faults, and sublimation or deposition of ice. </a:t>
            </a:r>
            <a:endParaRPr lang="en" sz="165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4">
            <a:alphaModFix/>
          </a:blip>
          <a:srcRect l="63844" t="68934" r="32135" b="24925"/>
          <a:stretch/>
        </p:blipFill>
        <p:spPr>
          <a:xfrm>
            <a:off x="0" y="3978225"/>
            <a:ext cx="1356324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5">
            <a:alphaModFix/>
          </a:blip>
          <a:srcRect l="51626" t="51382" r="43405" b="42065"/>
          <a:stretch/>
        </p:blipFill>
        <p:spPr>
          <a:xfrm>
            <a:off x="4755776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 rotWithShape="1">
          <a:blip r:embed="rId6">
            <a:alphaModFix/>
          </a:blip>
          <a:srcRect l="28523" t="77910" r="65069" b="13668"/>
          <a:stretch/>
        </p:blipFill>
        <p:spPr>
          <a:xfrm>
            <a:off x="1348820" y="3982170"/>
            <a:ext cx="1570627" cy="116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/>
          <p:cNvPicPr preferRelativeResize="0"/>
          <p:nvPr/>
        </p:nvPicPr>
        <p:blipFill rotWithShape="1">
          <a:blip r:embed="rId7">
            <a:alphaModFix/>
          </a:blip>
          <a:srcRect l="60270" t="43837" r="32884" b="48461"/>
          <a:stretch/>
        </p:blipFill>
        <p:spPr>
          <a:xfrm>
            <a:off x="2919445" y="3982177"/>
            <a:ext cx="1835034" cy="11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15"/>
          <p:cNvCxnSpPr/>
          <p:nvPr/>
        </p:nvCxnSpPr>
        <p:spPr>
          <a:xfrm>
            <a:off x="3747120" y="4590474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 descr="Arizona NASA Horizontal Black">
            <a:extLst>
              <a:ext uri="{FF2B5EF4-FFF2-40B4-BE49-F238E27FC236}">
                <a16:creationId xmlns:a16="http://schemas.microsoft.com/office/drawing/2014/main" id="{13C25830-4027-F65C-D6BC-BC6D749BB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900" y="4777227"/>
            <a:ext cx="2743200" cy="368046"/>
          </a:xfrm>
          <a:prstGeom prst="rect">
            <a:avLst/>
          </a:prstGeom>
        </p:spPr>
      </p:pic>
      <p:sp>
        <p:nvSpPr>
          <p:cNvPr id="2" name="Google Shape;120;p15">
            <a:extLst>
              <a:ext uri="{FF2B5EF4-FFF2-40B4-BE49-F238E27FC236}">
                <a16:creationId xmlns:a16="http://schemas.microsoft.com/office/drawing/2014/main" id="{50C841DE-7FF8-5241-37CC-4F9AECCDE29A}"/>
              </a:ext>
            </a:extLst>
          </p:cNvPr>
          <p:cNvSpPr txBox="1"/>
          <p:nvPr/>
        </p:nvSpPr>
        <p:spPr>
          <a:xfrm>
            <a:off x="1" y="4871153"/>
            <a:ext cx="1349966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EEC516E8-AA29-3F3C-29C6-1CC6B74D36CB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  <a:sym typeface="Comfortaa"/>
              </a:rPr>
              <a:t>2</a:t>
            </a:r>
            <a:endParaRPr lang="en" sz="1050">
              <a:solidFill>
                <a:srgbClr val="000000"/>
              </a:solidFill>
              <a:latin typeface="Verdana Pro"/>
            </a:endParaRPr>
          </a:p>
        </p:txBody>
      </p:sp>
      <p:pic>
        <p:nvPicPr>
          <p:cNvPr id="6" name="Google Shape;94;p15" descr="A black spot on a white surface&#10;&#10;Description automatically generated">
            <a:extLst>
              <a:ext uri="{FF2B5EF4-FFF2-40B4-BE49-F238E27FC236}">
                <a16:creationId xmlns:a16="http://schemas.microsoft.com/office/drawing/2014/main" id="{70F03F51-5F0C-43C1-6758-B5B0E47BC36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5;p15" descr="A blurry image of a black dot&#10;&#10;Description automatically generated">
            <a:extLst>
              <a:ext uri="{FF2B5EF4-FFF2-40B4-BE49-F238E27FC236}">
                <a16:creationId xmlns:a16="http://schemas.microsoft.com/office/drawing/2014/main" id="{8E37DC5F-0FB6-DFAA-1B47-15A4F22C1DC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;p15" descr="A black circle in the sky&#10;&#10;Description automatically generated">
            <a:extLst>
              <a:ext uri="{FF2B5EF4-FFF2-40B4-BE49-F238E27FC236}">
                <a16:creationId xmlns:a16="http://schemas.microsoft.com/office/drawing/2014/main" id="{71488E02-351B-5A32-65B5-82442B57E19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125;p15">
            <a:extLst>
              <a:ext uri="{FF2B5EF4-FFF2-40B4-BE49-F238E27FC236}">
                <a16:creationId xmlns:a16="http://schemas.microsoft.com/office/drawing/2014/main" id="{5FFE5B9E-93CD-4CBA-C7BD-0BDB5353B985}"/>
              </a:ext>
            </a:extLst>
          </p:cNvPr>
          <p:cNvCxnSpPr>
            <a:cxnSpLocks/>
          </p:cNvCxnSpPr>
          <p:nvPr/>
        </p:nvCxnSpPr>
        <p:spPr>
          <a:xfrm rot="10800000" flipH="1">
            <a:off x="691751" y="572559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127;p15">
            <a:extLst>
              <a:ext uri="{FF2B5EF4-FFF2-40B4-BE49-F238E27FC236}">
                <a16:creationId xmlns:a16="http://schemas.microsoft.com/office/drawing/2014/main" id="{0DE12A85-08A4-AF67-A132-A2A9A4D3D6F3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128;p15">
            <a:extLst>
              <a:ext uri="{FF2B5EF4-FFF2-40B4-BE49-F238E27FC236}">
                <a16:creationId xmlns:a16="http://schemas.microsoft.com/office/drawing/2014/main" id="{4DECC95C-93FB-990D-163C-3A16F1899A16}"/>
              </a:ext>
            </a:extLst>
          </p:cNvPr>
          <p:cNvSpPr txBox="1"/>
          <p:nvPr/>
        </p:nvSpPr>
        <p:spPr>
          <a:xfrm>
            <a:off x="476230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128;p15">
            <a:extLst>
              <a:ext uri="{FF2B5EF4-FFF2-40B4-BE49-F238E27FC236}">
                <a16:creationId xmlns:a16="http://schemas.microsoft.com/office/drawing/2014/main" id="{61785B2E-31E2-D127-AA41-08A5E35D3965}"/>
              </a:ext>
            </a:extLst>
          </p:cNvPr>
          <p:cNvSpPr txBox="1"/>
          <p:nvPr/>
        </p:nvSpPr>
        <p:spPr>
          <a:xfrm>
            <a:off x="533452" y="546998"/>
            <a:ext cx="10620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" name="Google Shape;128;p15">
            <a:extLst>
              <a:ext uri="{FF2B5EF4-FFF2-40B4-BE49-F238E27FC236}">
                <a16:creationId xmlns:a16="http://schemas.microsoft.com/office/drawing/2014/main" id="{262A499F-DE2B-BE60-4E4C-7D0598EDDF0C}"/>
              </a:ext>
            </a:extLst>
          </p:cNvPr>
          <p:cNvSpPr txBox="1"/>
          <p:nvPr/>
        </p:nvSpPr>
        <p:spPr>
          <a:xfrm>
            <a:off x="3567950" y="4564829"/>
            <a:ext cx="66101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2.5m</a:t>
            </a:r>
            <a:endParaRPr lang="en" sz="1100">
              <a:solidFill>
                <a:srgbClr val="FFFFFF"/>
              </a:solidFill>
              <a:latin typeface="Verdana Pro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58261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2575800" y="32074"/>
            <a:ext cx="3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 dirty="0">
                <a:latin typeface="Verdana Pro"/>
                <a:ea typeface="Comfortaa"/>
                <a:cs typeface="Comfortaa"/>
                <a:sym typeface="Comfortaa"/>
              </a:rPr>
              <a:t>Hunting for Pits</a:t>
            </a:r>
            <a:endParaRPr sz="3020" b="1" dirty="0">
              <a:latin typeface="Verdana Pro"/>
              <a:ea typeface="Comfortaa"/>
              <a:cs typeface="Comfortaa"/>
              <a:sym typeface="Comfortaa"/>
            </a:endParaRPr>
          </a:p>
        </p:txBody>
      </p:sp>
      <p:pic>
        <p:nvPicPr>
          <p:cNvPr id="145" name="Google Shape;145;p16"/>
          <p:cNvPicPr preferRelativeResize="0"/>
          <p:nvPr/>
        </p:nvPicPr>
        <p:blipFill rotWithShape="1">
          <a:blip r:embed="rId4">
            <a:alphaModFix/>
          </a:blip>
          <a:srcRect l="40022" t="49866" r="36774" b="35057"/>
          <a:stretch/>
        </p:blipFill>
        <p:spPr>
          <a:xfrm>
            <a:off x="6757088" y="3320765"/>
            <a:ext cx="2134364" cy="90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5">
            <a:alphaModFix/>
          </a:blip>
          <a:srcRect l="35999" t="52813" r="40795" b="32110"/>
          <a:stretch/>
        </p:blipFill>
        <p:spPr>
          <a:xfrm>
            <a:off x="4271988" y="3320768"/>
            <a:ext cx="2091628" cy="946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/>
          <p:nvPr/>
        </p:nvSpPr>
        <p:spPr>
          <a:xfrm>
            <a:off x="4786763" y="4323938"/>
            <a:ext cx="1062000" cy="36160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1000" dirty="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Original </a:t>
            </a:r>
            <a:endParaRPr lang="en-US" sz="1000" dirty="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7270639" y="4318360"/>
            <a:ext cx="999977" cy="36160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" sz="1000" dirty="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Contrasted </a:t>
            </a:r>
            <a:endParaRPr sz="10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1" name="Google Shape;15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6757" y="724249"/>
            <a:ext cx="4621117" cy="244244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6"/>
          <p:cNvSpPr txBox="1"/>
          <p:nvPr/>
        </p:nvSpPr>
        <p:spPr>
          <a:xfrm>
            <a:off x="7744941" y="2615047"/>
            <a:ext cx="119784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Times New Roman"/>
                <a:cs typeface="Times New Roman"/>
                <a:sym typeface="Times New Roman"/>
              </a:rPr>
              <a:t>PSP_007225_2620</a:t>
            </a:r>
            <a:endParaRPr sz="800" dirty="0">
              <a:solidFill>
                <a:schemeClr val="dk1"/>
              </a:solidFill>
              <a:highlight>
                <a:schemeClr val="lt1"/>
              </a:highlight>
              <a:latin typeface="Verdana Pro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Times New Roman"/>
                <a:cs typeface="Times New Roman"/>
                <a:sym typeface="Times New Roman"/>
              </a:rPr>
              <a:t>RED </a:t>
            </a:r>
            <a:endParaRPr sz="800" dirty="0">
              <a:solidFill>
                <a:schemeClr val="dk1"/>
              </a:solidFill>
              <a:highlight>
                <a:schemeClr val="lt1"/>
              </a:highlight>
              <a:latin typeface="Verdana Pro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Times New Roman"/>
                <a:cs typeface="Times New Roman"/>
                <a:sym typeface="Times New Roman"/>
              </a:rPr>
              <a:t>MAP PROJECTED</a:t>
            </a:r>
            <a:endParaRPr sz="800" dirty="0">
              <a:solidFill>
                <a:schemeClr val="dk1"/>
              </a:solidFill>
              <a:highlight>
                <a:schemeClr val="lt1"/>
              </a:highlight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16"/>
          <p:cNvSpPr/>
          <p:nvPr/>
        </p:nvSpPr>
        <p:spPr>
          <a:xfrm>
            <a:off x="5577793" y="1946685"/>
            <a:ext cx="45970" cy="4867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6" name="Google Shape;156;p16"/>
          <p:cNvCxnSpPr/>
          <p:nvPr/>
        </p:nvCxnSpPr>
        <p:spPr>
          <a:xfrm>
            <a:off x="5183061" y="3794049"/>
            <a:ext cx="269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7" name="Google Shape;157;p16"/>
          <p:cNvSpPr txBox="1"/>
          <p:nvPr/>
        </p:nvSpPr>
        <p:spPr>
          <a:xfrm>
            <a:off x="5104676" y="3771735"/>
            <a:ext cx="103817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Verdana Pro" panose="020B0604030504040204" pitchFamily="34" charset="0"/>
                <a:ea typeface="Times New Roman"/>
                <a:cs typeface="Times New Roman"/>
                <a:sym typeface="Times New Roman"/>
              </a:rPr>
              <a:t>2 meters</a:t>
            </a:r>
            <a:endParaRPr sz="800">
              <a:solidFill>
                <a:srgbClr val="FFFFFF"/>
              </a:solidFill>
              <a:latin typeface="Verdana Pro" panose="020B0604030504040204" pitchFamily="34" charset="0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58" name="Google Shape;158;p16"/>
          <p:cNvCxnSpPr/>
          <p:nvPr/>
        </p:nvCxnSpPr>
        <p:spPr>
          <a:xfrm>
            <a:off x="7724573" y="3857124"/>
            <a:ext cx="2694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159;p16"/>
          <p:cNvSpPr txBox="1"/>
          <p:nvPr/>
        </p:nvSpPr>
        <p:spPr>
          <a:xfrm>
            <a:off x="7640615" y="3835716"/>
            <a:ext cx="999977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Verdana Pro" panose="020B0604030504040204" pitchFamily="34" charset="0"/>
                <a:ea typeface="Times New Roman"/>
                <a:cs typeface="Times New Roman"/>
                <a:sym typeface="Times New Roman"/>
              </a:rPr>
              <a:t>2 meters</a:t>
            </a:r>
            <a:endParaRPr sz="800">
              <a:solidFill>
                <a:srgbClr val="FFFFFF"/>
              </a:solidFill>
              <a:latin typeface="Verdana Pro" panose="020B060403050404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053013-55E8-1348-B342-6881E0915A51}"/>
              </a:ext>
            </a:extLst>
          </p:cNvPr>
          <p:cNvSpPr txBox="1"/>
          <p:nvPr/>
        </p:nvSpPr>
        <p:spPr>
          <a:xfrm>
            <a:off x="139111" y="681813"/>
            <a:ext cx="3943793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sz="1600">
                <a:latin typeface="Verdana Pro"/>
              </a:rPr>
              <a:t>Pits usually appear round or circular, meter-sized, in troughs, and as a dark hole (no light is detected within the pit). </a:t>
            </a:r>
            <a:endParaRPr lang="en-US">
              <a:latin typeface="Verdana Pro"/>
            </a:endParaRPr>
          </a:p>
          <a:p>
            <a:pPr marL="228600" indent="-228600">
              <a:buFont typeface="Arial"/>
              <a:buChar char="•"/>
            </a:pPr>
            <a:endParaRPr lang="en-US" sz="1600">
              <a:latin typeface="Verdana Pro"/>
            </a:endParaRPr>
          </a:p>
          <a:p>
            <a:pPr marL="228600" indent="-228600">
              <a:buFont typeface="Arial"/>
              <a:buChar char="•"/>
            </a:pPr>
            <a:r>
              <a:rPr lang="en-US" sz="1600">
                <a:latin typeface="Verdana Pro"/>
              </a:rPr>
              <a:t>Some pits can be recognized by light reflected off the surface around a pit that creates a light crescent outlining one side of the pit. Crescent could be a residual frost.</a:t>
            </a:r>
          </a:p>
          <a:p>
            <a:pPr marL="228600" indent="-228600">
              <a:buFont typeface="Arial"/>
              <a:buChar char="•"/>
            </a:pPr>
            <a:endParaRPr lang="en-US" sz="1600">
              <a:latin typeface="Verdana Pro"/>
            </a:endParaRPr>
          </a:p>
          <a:p>
            <a:pPr marL="228600" indent="-228600">
              <a:buFont typeface="Arial"/>
              <a:buChar char="•"/>
            </a:pPr>
            <a:r>
              <a:rPr lang="en-US" sz="1600">
                <a:latin typeface="Verdana Pro"/>
              </a:rPr>
              <a:t>Approximately 1-5m in diameter.</a:t>
            </a:r>
          </a:p>
          <a:p>
            <a:pPr marL="228600" indent="-228600">
              <a:buFont typeface="Arial"/>
              <a:buChar char="•"/>
            </a:pPr>
            <a:endParaRPr lang="en-US" sz="1600">
              <a:latin typeface="Verdana Pro"/>
            </a:endParaRPr>
          </a:p>
          <a:p>
            <a:pPr marL="228600" indent="-228600">
              <a:buFont typeface="Arial"/>
              <a:buChar char="•"/>
            </a:pPr>
            <a:r>
              <a:rPr lang="en-US" sz="1600">
                <a:latin typeface="Verdana Pro"/>
              </a:rPr>
              <a:t>View HiRISE images to find pits and use QGIS to map them.</a:t>
            </a:r>
          </a:p>
          <a:p>
            <a:pPr marL="228600" indent="-228600">
              <a:buFont typeface="Arial"/>
              <a:buChar char="•"/>
            </a:pPr>
            <a:endParaRPr lang="en-US" sz="1600">
              <a:latin typeface="Verdana Pro"/>
            </a:endParaRPr>
          </a:p>
        </p:txBody>
      </p:sp>
      <p:pic>
        <p:nvPicPr>
          <p:cNvPr id="3" name="Picture 2" descr="Arizona NASA Horizontal Black">
            <a:extLst>
              <a:ext uri="{FF2B5EF4-FFF2-40B4-BE49-F238E27FC236}">
                <a16:creationId xmlns:a16="http://schemas.microsoft.com/office/drawing/2014/main" id="{1175107E-EE84-27FC-8EEF-9406347DF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9028" y="4775622"/>
            <a:ext cx="2743200" cy="368046"/>
          </a:xfrm>
          <a:prstGeom prst="rect">
            <a:avLst/>
          </a:prstGeom>
        </p:spPr>
      </p:pic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BF7B4FDD-4952-3E87-5FB5-707146CA0A24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  <a:sym typeface="Comfortaa"/>
              </a:rPr>
              <a:t>3</a:t>
            </a:r>
            <a:endParaRPr lang="en-US"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/>
          <p:nvPr/>
        </p:nvSpPr>
        <p:spPr>
          <a:xfrm>
            <a:off x="0" y="3379750"/>
            <a:ext cx="9144000" cy="1807500"/>
          </a:xfrm>
          <a:prstGeom prst="rect">
            <a:avLst/>
          </a:prstGeom>
          <a:gradFill>
            <a:gsLst>
              <a:gs pos="0">
                <a:srgbClr val="DFEAFB"/>
              </a:gs>
              <a:gs pos="100000">
                <a:srgbClr val="6E9C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8"/>
          <p:cNvSpPr/>
          <p:nvPr/>
        </p:nvSpPr>
        <p:spPr>
          <a:xfrm>
            <a:off x="0" y="1550388"/>
            <a:ext cx="9144000" cy="18480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8"/>
          <p:cNvSpPr/>
          <p:nvPr/>
        </p:nvSpPr>
        <p:spPr>
          <a:xfrm>
            <a:off x="0" y="0"/>
            <a:ext cx="9144000" cy="1550400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title"/>
          </p:nvPr>
        </p:nvSpPr>
        <p:spPr>
          <a:xfrm>
            <a:off x="137300" y="324725"/>
            <a:ext cx="83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Verdana Pro"/>
                <a:ea typeface="Helvetica Neue"/>
                <a:cs typeface="Helvetica Neue"/>
                <a:sym typeface="Helvetica Neue"/>
              </a:rPr>
              <a:t>Pits</a:t>
            </a:r>
            <a:endParaRPr sz="2400" b="1"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/>
          </p:nvPr>
        </p:nvSpPr>
        <p:spPr>
          <a:xfrm>
            <a:off x="-39950" y="1943988"/>
            <a:ext cx="1175100" cy="9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Verdana Pro"/>
                <a:ea typeface="Helvetica Neue"/>
                <a:cs typeface="Helvetica Neue"/>
                <a:sym typeface="Helvetica Neue"/>
              </a:rPr>
              <a:t>Not Pits</a:t>
            </a:r>
            <a:endParaRPr sz="2400" b="1"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/>
          </p:nvPr>
        </p:nvSpPr>
        <p:spPr>
          <a:xfrm>
            <a:off x="1452" y="3793719"/>
            <a:ext cx="159752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Verdana Pro"/>
                <a:ea typeface="Helvetica Neue"/>
                <a:cs typeface="Helvetica Neue"/>
                <a:sym typeface="Helvetica Neue"/>
              </a:rPr>
              <a:t>Possible Pits</a:t>
            </a:r>
            <a:endParaRPr lang="en-US" sz="2400" b="1">
              <a:latin typeface="Verdana Pro"/>
              <a:ea typeface="Helvetica Neue"/>
              <a:cs typeface="Helvetica Neue"/>
            </a:endParaRPr>
          </a:p>
        </p:txBody>
      </p:sp>
      <p:pic>
        <p:nvPicPr>
          <p:cNvPr id="193" name="Google Shape;193;p18"/>
          <p:cNvPicPr preferRelativeResize="0"/>
          <p:nvPr/>
        </p:nvPicPr>
        <p:blipFill rotWithShape="1">
          <a:blip r:embed="rId4">
            <a:alphaModFix/>
          </a:blip>
          <a:srcRect l="58383" t="40437" b="21058"/>
          <a:stretch/>
        </p:blipFill>
        <p:spPr>
          <a:xfrm>
            <a:off x="1135150" y="1760650"/>
            <a:ext cx="2104499" cy="1266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8"/>
          <p:cNvPicPr preferRelativeResize="0"/>
          <p:nvPr/>
        </p:nvPicPr>
        <p:blipFill rotWithShape="1">
          <a:blip r:embed="rId5">
            <a:alphaModFix/>
          </a:blip>
          <a:srcRect l="37180" t="39251" r="39230" b="27707"/>
          <a:stretch/>
        </p:blipFill>
        <p:spPr>
          <a:xfrm>
            <a:off x="1271225" y="101413"/>
            <a:ext cx="1105900" cy="100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/>
          <p:cNvPicPr preferRelativeResize="0"/>
          <p:nvPr/>
        </p:nvPicPr>
        <p:blipFill rotWithShape="1">
          <a:blip r:embed="rId6">
            <a:alphaModFix/>
          </a:blip>
          <a:srcRect l="32509" t="47368" r="16859"/>
          <a:stretch/>
        </p:blipFill>
        <p:spPr>
          <a:xfrm>
            <a:off x="1776137" y="3611100"/>
            <a:ext cx="1793475" cy="121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8"/>
          <p:cNvPicPr preferRelativeResize="0"/>
          <p:nvPr/>
        </p:nvPicPr>
        <p:blipFill rotWithShape="1">
          <a:blip r:embed="rId7">
            <a:alphaModFix/>
          </a:blip>
          <a:srcRect l="22234" t="17683" r="33251" b="16479"/>
          <a:stretch/>
        </p:blipFill>
        <p:spPr>
          <a:xfrm>
            <a:off x="3561137" y="1760625"/>
            <a:ext cx="1316552" cy="126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8"/>
          <p:cNvPicPr preferRelativeResize="0"/>
          <p:nvPr/>
        </p:nvPicPr>
        <p:blipFill rotWithShape="1">
          <a:blip r:embed="rId8">
            <a:alphaModFix/>
          </a:blip>
          <a:srcRect l="23233" t="55251" r="46718" b="8162"/>
          <a:stretch/>
        </p:blipFill>
        <p:spPr>
          <a:xfrm>
            <a:off x="5199175" y="1760613"/>
            <a:ext cx="1599324" cy="126647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8"/>
          <p:cNvSpPr txBox="1"/>
          <p:nvPr/>
        </p:nvSpPr>
        <p:spPr>
          <a:xfrm>
            <a:off x="1059625" y="1121575"/>
            <a:ext cx="152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Helvetica Neue"/>
                <a:cs typeface="Helvetica Neue"/>
                <a:sym typeface="Helvetica Neue"/>
              </a:rPr>
              <a:t>ESP_016115_2590</a:t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18"/>
          <p:cNvSpPr txBox="1"/>
          <p:nvPr/>
        </p:nvSpPr>
        <p:spPr>
          <a:xfrm>
            <a:off x="1422850" y="3046875"/>
            <a:ext cx="152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Helvetica Neue"/>
                <a:cs typeface="Helvetica Neue"/>
                <a:sym typeface="Helvetica Neue"/>
              </a:rPr>
              <a:t>ESP_036316_2590</a:t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18"/>
          <p:cNvSpPr txBox="1"/>
          <p:nvPr/>
        </p:nvSpPr>
        <p:spPr>
          <a:xfrm>
            <a:off x="3508350" y="3046875"/>
            <a:ext cx="152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Helvetica Neue"/>
                <a:cs typeface="Helvetica Neue"/>
                <a:sym typeface="Helvetica Neue"/>
              </a:rPr>
              <a:t>ESP_019082_2635</a:t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18"/>
          <p:cNvSpPr txBox="1"/>
          <p:nvPr/>
        </p:nvSpPr>
        <p:spPr>
          <a:xfrm>
            <a:off x="5314163" y="3046875"/>
            <a:ext cx="152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Helvetica Neue"/>
                <a:cs typeface="Helvetica Neue"/>
                <a:sym typeface="Helvetica Neue"/>
              </a:rPr>
              <a:t>ESP_044783_2585</a:t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18"/>
          <p:cNvSpPr txBox="1"/>
          <p:nvPr/>
        </p:nvSpPr>
        <p:spPr>
          <a:xfrm>
            <a:off x="7072638" y="3046875"/>
            <a:ext cx="152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Helvetica Neue"/>
                <a:cs typeface="Helvetica Neue"/>
                <a:sym typeface="Helvetica Neue"/>
              </a:rPr>
              <a:t>ESP_026793_2620</a:t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18"/>
          <p:cNvSpPr txBox="1"/>
          <p:nvPr/>
        </p:nvSpPr>
        <p:spPr>
          <a:xfrm>
            <a:off x="1908313" y="4823750"/>
            <a:ext cx="152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Helvetica Neue"/>
                <a:cs typeface="Helvetica Neue"/>
                <a:sym typeface="Helvetica Neue"/>
              </a:rPr>
              <a:t>ESP_027205_2610</a:t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3767400" y="4833450"/>
            <a:ext cx="152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Helvetica Neue"/>
                <a:cs typeface="Helvetica Neue"/>
                <a:sym typeface="Helvetica Neue"/>
              </a:rPr>
              <a:t>ESP_018598_2745</a:t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5" name="Google Shape;205;p18"/>
          <p:cNvPicPr preferRelativeResize="0"/>
          <p:nvPr/>
        </p:nvPicPr>
        <p:blipFill rotWithShape="1">
          <a:blip r:embed="rId9">
            <a:alphaModFix/>
          </a:blip>
          <a:srcRect l="35978" t="47839" r="46174" b="27537"/>
          <a:stretch/>
        </p:blipFill>
        <p:spPr>
          <a:xfrm>
            <a:off x="3856225" y="3611100"/>
            <a:ext cx="1351444" cy="121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8"/>
          <p:cNvPicPr preferRelativeResize="0"/>
          <p:nvPr/>
        </p:nvPicPr>
        <p:blipFill rotWithShape="1">
          <a:blip r:embed="rId10">
            <a:alphaModFix/>
          </a:blip>
          <a:srcRect l="38246" t="42968" r="38246" b="22946"/>
          <a:stretch/>
        </p:blipFill>
        <p:spPr>
          <a:xfrm>
            <a:off x="5494300" y="3611101"/>
            <a:ext cx="1285868" cy="1212649"/>
          </a:xfrm>
          <a:prstGeom prst="rect">
            <a:avLst/>
          </a:prstGeom>
          <a:gradFill>
            <a:gsLst>
              <a:gs pos="0">
                <a:srgbClr val="DFEAFB"/>
              </a:gs>
              <a:gs pos="100000">
                <a:srgbClr val="6E9C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207" name="Google Shape;207;p18"/>
          <p:cNvSpPr txBox="1"/>
          <p:nvPr/>
        </p:nvSpPr>
        <p:spPr>
          <a:xfrm>
            <a:off x="5379250" y="4823750"/>
            <a:ext cx="152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Helvetica Neue"/>
                <a:cs typeface="Helvetica Neue"/>
                <a:sym typeface="Helvetica Neue"/>
              </a:rPr>
              <a:t>ESP_018598_2745</a:t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0" name="Google Shape;210;p18"/>
          <p:cNvPicPr preferRelativeResize="0"/>
          <p:nvPr/>
        </p:nvPicPr>
        <p:blipFill rotWithShape="1">
          <a:blip r:embed="rId11">
            <a:alphaModFix/>
          </a:blip>
          <a:srcRect l="29160" t="49646" r="54119" b="24805"/>
          <a:stretch/>
        </p:blipFill>
        <p:spPr>
          <a:xfrm>
            <a:off x="2963475" y="104062"/>
            <a:ext cx="1020324" cy="1014052"/>
          </a:xfrm>
          <a:prstGeom prst="rect">
            <a:avLst/>
          </a:prstGeom>
          <a:gradFill>
            <a:gsLst>
              <a:gs pos="0">
                <a:srgbClr val="DCECD5"/>
              </a:gs>
              <a:gs pos="100000">
                <a:srgbClr val="92BC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211" name="Google Shape;211;p18"/>
          <p:cNvSpPr txBox="1"/>
          <p:nvPr/>
        </p:nvSpPr>
        <p:spPr>
          <a:xfrm>
            <a:off x="2709075" y="1121575"/>
            <a:ext cx="152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Helvetica Neue"/>
                <a:cs typeface="Helvetica Neue"/>
                <a:sym typeface="Helvetica Neue"/>
              </a:rPr>
              <a:t>ESP_016060_2625</a:t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2" name="Google Shape;212;p18"/>
          <p:cNvPicPr preferRelativeResize="0"/>
          <p:nvPr/>
        </p:nvPicPr>
        <p:blipFill rotWithShape="1">
          <a:blip r:embed="rId12">
            <a:alphaModFix/>
          </a:blip>
          <a:srcRect l="40763" t="45967" r="46335" b="33830"/>
          <a:stretch/>
        </p:blipFill>
        <p:spPr>
          <a:xfrm>
            <a:off x="7215399" y="1760650"/>
            <a:ext cx="1243581" cy="1266449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pic>
        <p:nvPicPr>
          <p:cNvPr id="213" name="Google Shape;213;p18"/>
          <p:cNvPicPr preferRelativeResize="0"/>
          <p:nvPr/>
        </p:nvPicPr>
        <p:blipFill rotWithShape="1">
          <a:blip r:embed="rId13">
            <a:alphaModFix/>
          </a:blip>
          <a:srcRect l="40648" t="45419" r="40650" b="32751"/>
          <a:stretch/>
        </p:blipFill>
        <p:spPr>
          <a:xfrm>
            <a:off x="4570150" y="98100"/>
            <a:ext cx="1351450" cy="102598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8"/>
          <p:cNvSpPr txBox="1"/>
          <p:nvPr/>
        </p:nvSpPr>
        <p:spPr>
          <a:xfrm>
            <a:off x="4443700" y="1121575"/>
            <a:ext cx="160435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Helvetica Neue"/>
                <a:cs typeface="Helvetica Neue"/>
                <a:sym typeface="Helvetica Neue"/>
              </a:rPr>
              <a:t>PSP_007608_2630</a:t>
            </a:r>
            <a:endParaRPr sz="1700"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5" name="Google Shape;215;p18"/>
          <p:cNvPicPr preferRelativeResize="0"/>
          <p:nvPr/>
        </p:nvPicPr>
        <p:blipFill rotWithShape="1">
          <a:blip r:embed="rId14">
            <a:alphaModFix/>
          </a:blip>
          <a:srcRect l="26648" t="23764" r="26648" b="23764"/>
          <a:stretch/>
        </p:blipFill>
        <p:spPr>
          <a:xfrm>
            <a:off x="6507950" y="99400"/>
            <a:ext cx="1074326" cy="10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8"/>
          <p:cNvSpPr txBox="1"/>
          <p:nvPr/>
        </p:nvSpPr>
        <p:spPr>
          <a:xfrm>
            <a:off x="6349263" y="1121575"/>
            <a:ext cx="1555618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Helvetica Neue"/>
                <a:cs typeface="Helvetica Neue"/>
                <a:sym typeface="Helvetica Neue"/>
              </a:rPr>
              <a:t>ESP_016891_2615</a:t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Verdana Pro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 descr="Arizona NASA Horizontal Black">
            <a:extLst>
              <a:ext uri="{FF2B5EF4-FFF2-40B4-BE49-F238E27FC236}">
                <a16:creationId xmlns:a16="http://schemas.microsoft.com/office/drawing/2014/main" id="{17380A35-9DFA-4FEC-87BD-CE398118FF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66097" y="4908528"/>
            <a:ext cx="2176131" cy="279442"/>
          </a:xfrm>
          <a:prstGeom prst="rect">
            <a:avLst/>
          </a:prstGeom>
        </p:spPr>
      </p:pic>
      <p:sp>
        <p:nvSpPr>
          <p:cNvPr id="3" name="Google Shape;120;p15">
            <a:extLst>
              <a:ext uri="{FF2B5EF4-FFF2-40B4-BE49-F238E27FC236}">
                <a16:creationId xmlns:a16="http://schemas.microsoft.com/office/drawing/2014/main" id="{E3CD318C-EE34-DE84-88BB-E7E59A0D66B3}"/>
              </a:ext>
            </a:extLst>
          </p:cNvPr>
          <p:cNvSpPr txBox="1"/>
          <p:nvPr/>
        </p:nvSpPr>
        <p:spPr>
          <a:xfrm>
            <a:off x="1" y="4913313"/>
            <a:ext cx="1349966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0DFC3E02-5C01-75E4-0FD3-056BE348DEBB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</a:rPr>
              <a:t>4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/>
          <p:nvPr/>
        </p:nvSpPr>
        <p:spPr>
          <a:xfrm>
            <a:off x="6205732" y="1391248"/>
            <a:ext cx="2886425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298450">
              <a:lnSpc>
                <a:spcPct val="115000"/>
              </a:lnSpc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en" sz="1600" dirty="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Use NPLD topography data from Mars Orbiter Laser Altimeter (MOLA) to map HiRISE image footprints and pits.</a:t>
            </a:r>
            <a:endParaRPr lang="en" sz="1600" dirty="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marL="457200" indent="-298450">
              <a:lnSpc>
                <a:spcPct val="115000"/>
              </a:lnSpc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en" sz="1600" dirty="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Divide map into 30° longitude bins. 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endParaRPr lang="en" sz="1600" dirty="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</p:txBody>
      </p:sp>
      <p:sp>
        <p:nvSpPr>
          <p:cNvPr id="223" name="Google Shape;223;p19"/>
          <p:cNvSpPr txBox="1">
            <a:spLocks noGrp="1"/>
          </p:cNvSpPr>
          <p:nvPr>
            <p:ph type="title"/>
          </p:nvPr>
        </p:nvSpPr>
        <p:spPr>
          <a:xfrm>
            <a:off x="6310195" y="302263"/>
            <a:ext cx="26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b="1">
                <a:latin typeface="Verdana Pro"/>
                <a:ea typeface="Comfortaa"/>
                <a:cs typeface="Comfortaa"/>
                <a:sym typeface="Comfortaa"/>
              </a:rPr>
              <a:t>Map and Methods</a:t>
            </a:r>
            <a:endParaRPr lang="en-US" sz="2400" b="1">
              <a:latin typeface="Verdana Pro"/>
              <a:ea typeface="Comfortaa"/>
              <a:cs typeface="Comfortaa"/>
            </a:endParaRPr>
          </a:p>
        </p:txBody>
      </p:sp>
      <p:sp>
        <p:nvSpPr>
          <p:cNvPr id="224" name="Google Shape;224;p19"/>
          <p:cNvSpPr txBox="1"/>
          <p:nvPr/>
        </p:nvSpPr>
        <p:spPr>
          <a:xfrm>
            <a:off x="4474946" y="4759698"/>
            <a:ext cx="4503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30°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5" name="Google Shape;225;p19"/>
          <p:cNvSpPr txBox="1"/>
          <p:nvPr/>
        </p:nvSpPr>
        <p:spPr>
          <a:xfrm>
            <a:off x="2957295" y="4790236"/>
            <a:ext cx="371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0°</a:t>
            </a:r>
            <a:endParaRPr sz="1100"/>
          </a:p>
        </p:txBody>
      </p:sp>
      <p:sp>
        <p:nvSpPr>
          <p:cNvPr id="226" name="Google Shape;226;p19"/>
          <p:cNvSpPr txBox="1"/>
          <p:nvPr/>
        </p:nvSpPr>
        <p:spPr>
          <a:xfrm>
            <a:off x="6068675" y="3756500"/>
            <a:ext cx="4503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60°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7" name="Google Shape;227;p19"/>
          <p:cNvSpPr txBox="1"/>
          <p:nvPr/>
        </p:nvSpPr>
        <p:spPr>
          <a:xfrm>
            <a:off x="6089975" y="2059738"/>
            <a:ext cx="407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90°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8" name="Google Shape;228;p19"/>
          <p:cNvSpPr txBox="1"/>
          <p:nvPr/>
        </p:nvSpPr>
        <p:spPr>
          <a:xfrm>
            <a:off x="6049325" y="303574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120°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9" name="Google Shape;229;p19"/>
          <p:cNvSpPr txBox="1"/>
          <p:nvPr/>
        </p:nvSpPr>
        <p:spPr>
          <a:xfrm>
            <a:off x="4020847" y="34527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150°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0" name="Google Shape;230;p19"/>
          <p:cNvSpPr txBox="1"/>
          <p:nvPr/>
        </p:nvSpPr>
        <p:spPr>
          <a:xfrm>
            <a:off x="2894273" y="34527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180°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1" name="Google Shape;231;p19"/>
          <p:cNvSpPr txBox="1"/>
          <p:nvPr/>
        </p:nvSpPr>
        <p:spPr>
          <a:xfrm>
            <a:off x="1845213" y="34527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210°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2" name="Google Shape;232;p19"/>
          <p:cNvSpPr txBox="1"/>
          <p:nvPr/>
        </p:nvSpPr>
        <p:spPr>
          <a:xfrm>
            <a:off x="-52351" y="457351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240°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3" name="Google Shape;233;p19"/>
          <p:cNvSpPr txBox="1"/>
          <p:nvPr/>
        </p:nvSpPr>
        <p:spPr>
          <a:xfrm>
            <a:off x="-52351" y="2033350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270°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4" name="Google Shape;234;p19"/>
          <p:cNvSpPr txBox="1"/>
          <p:nvPr/>
        </p:nvSpPr>
        <p:spPr>
          <a:xfrm>
            <a:off x="-52351" y="3704149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300°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5" name="Google Shape;235;p19"/>
          <p:cNvSpPr txBox="1"/>
          <p:nvPr/>
        </p:nvSpPr>
        <p:spPr>
          <a:xfrm>
            <a:off x="1322324" y="4759698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330°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3" name="Picture 2" descr="Arizona NASA Horizontal Black">
            <a:extLst>
              <a:ext uri="{FF2B5EF4-FFF2-40B4-BE49-F238E27FC236}">
                <a16:creationId xmlns:a16="http://schemas.microsoft.com/office/drawing/2014/main" id="{EF56188A-186C-42C0-A5BC-398EDB942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773" y="4823478"/>
            <a:ext cx="2493455" cy="320190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C044BB8-96C6-1660-55D3-A72ABBB4C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81" t="16692" r="11947" b="7526"/>
          <a:stretch/>
        </p:blipFill>
        <p:spPr>
          <a:xfrm>
            <a:off x="384423" y="354911"/>
            <a:ext cx="5721838" cy="4439008"/>
          </a:xfrm>
          <a:prstGeom prst="rect">
            <a:avLst/>
          </a:prstGeom>
        </p:spPr>
      </p:pic>
      <p:sp>
        <p:nvSpPr>
          <p:cNvPr id="7" name="Google Shape;55;p13">
            <a:extLst>
              <a:ext uri="{FF2B5EF4-FFF2-40B4-BE49-F238E27FC236}">
                <a16:creationId xmlns:a16="http://schemas.microsoft.com/office/drawing/2014/main" id="{16FE349D-3F7D-65D2-1C44-898BB7FEEDE5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</a:rPr>
              <a:t>5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3D46C591-4DD1-91E1-D02D-9346A5536396}"/>
              </a:ext>
            </a:extLst>
          </p:cNvPr>
          <p:cNvSpPr/>
          <p:nvPr/>
        </p:nvSpPr>
        <p:spPr>
          <a:xfrm>
            <a:off x="3790950" y="1489646"/>
            <a:ext cx="47625" cy="45719"/>
          </a:xfrm>
          <a:prstGeom prst="star5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5DC8D2DD-206C-7753-43FD-143E4555D2C7}"/>
              </a:ext>
            </a:extLst>
          </p:cNvPr>
          <p:cNvSpPr/>
          <p:nvPr/>
        </p:nvSpPr>
        <p:spPr>
          <a:xfrm>
            <a:off x="3655612" y="3598828"/>
            <a:ext cx="47625" cy="45719"/>
          </a:xfrm>
          <a:prstGeom prst="star5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3">
            <a:extLst>
              <a:ext uri="{FF2B5EF4-FFF2-40B4-BE49-F238E27FC236}">
                <a16:creationId xmlns:a16="http://schemas.microsoft.com/office/drawing/2014/main" id="{742F4A0F-E54A-7F0F-C99B-40D590CB96D2}"/>
              </a:ext>
            </a:extLst>
          </p:cNvPr>
          <p:cNvSpPr/>
          <p:nvPr/>
        </p:nvSpPr>
        <p:spPr>
          <a:xfrm>
            <a:off x="3903376" y="1466224"/>
            <a:ext cx="47625" cy="45719"/>
          </a:xfrm>
          <a:prstGeom prst="star5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4F6B9-8201-9F9F-F3DB-47E7E7513032}"/>
              </a:ext>
            </a:extLst>
          </p:cNvPr>
          <p:cNvSpPr txBox="1"/>
          <p:nvPr/>
        </p:nvSpPr>
        <p:spPr>
          <a:xfrm>
            <a:off x="4678096" y="3466241"/>
            <a:ext cx="1442805" cy="13160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55575">
              <a:lnSpc>
                <a:spcPct val="114999"/>
              </a:lnSpc>
            </a:pPr>
            <a:r>
              <a:rPr lang="en" sz="1000">
                <a:solidFill>
                  <a:srgbClr val="45FF38"/>
                </a:solidFill>
                <a:highlight>
                  <a:srgbClr val="02F307"/>
                </a:highlight>
                <a:cs typeface="Arial"/>
              </a:rPr>
              <a:t>      </a:t>
            </a:r>
            <a:r>
              <a:rPr lang="en" sz="1000">
                <a:solidFill>
                  <a:schemeClr val="bg1"/>
                </a:solidFill>
                <a:cs typeface="Arial"/>
              </a:rPr>
              <a:t> pits found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rgbClr val="45FF38"/>
                </a:solidFill>
                <a:highlight>
                  <a:srgbClr val="CC0707"/>
                </a:highlight>
                <a:cs typeface="Arial"/>
              </a:rPr>
              <a:t>      </a:t>
            </a:r>
            <a:r>
              <a:rPr lang="en" sz="1000">
                <a:cs typeface="Arial"/>
              </a:rPr>
              <a:t> </a:t>
            </a:r>
            <a:r>
              <a:rPr lang="en" sz="1000">
                <a:solidFill>
                  <a:schemeClr val="bg1"/>
                </a:solidFill>
                <a:cs typeface="Arial"/>
              </a:rPr>
              <a:t>pits not found </a:t>
            </a:r>
            <a:endParaRPr lang="en">
              <a:solidFill>
                <a:schemeClr val="bg1"/>
              </a:solidFill>
            </a:endParaRPr>
          </a:p>
          <a:p>
            <a:pPr marL="155575">
              <a:lnSpc>
                <a:spcPct val="114999"/>
              </a:lnSpc>
            </a:pPr>
            <a:r>
              <a:rPr lang="en" sz="1000" i="1">
                <a:solidFill>
                  <a:srgbClr val="45FF38"/>
                </a:solidFill>
                <a:highlight>
                  <a:srgbClr val="00FFFF"/>
                </a:highlight>
                <a:cs typeface="Arial"/>
              </a:rPr>
              <a:t>      </a:t>
            </a:r>
            <a:r>
              <a:rPr lang="en" sz="1000" i="1">
                <a:cs typeface="Arial"/>
              </a:rPr>
              <a:t> </a:t>
            </a:r>
            <a:r>
              <a:rPr lang="en" sz="1000">
                <a:solidFill>
                  <a:schemeClr val="bg1"/>
                </a:solidFill>
                <a:cs typeface="Arial"/>
              </a:rPr>
              <a:t>possible pits 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pPr marL="155575">
              <a:lnSpc>
                <a:spcPct val="114999"/>
              </a:lnSpc>
            </a:pPr>
            <a:r>
              <a:rPr lang="en" sz="1000" i="1">
                <a:solidFill>
                  <a:srgbClr val="45FF38"/>
                </a:solidFill>
                <a:highlight>
                  <a:srgbClr val="B987F2"/>
                </a:highlight>
                <a:cs typeface="Arial"/>
              </a:rPr>
              <a:t>      </a:t>
            </a:r>
            <a:r>
              <a:rPr lang="en" sz="1000">
                <a:cs typeface="Arial"/>
              </a:rPr>
              <a:t> </a:t>
            </a:r>
            <a:r>
              <a:rPr lang="en" sz="1000">
                <a:solidFill>
                  <a:schemeClr val="bg1"/>
                </a:solidFill>
                <a:cs typeface="Arial"/>
              </a:rPr>
              <a:t>Bin 2 images </a:t>
            </a: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       pit locations</a:t>
            </a:r>
            <a:endParaRPr lang="en">
              <a:solidFill>
                <a:schemeClr val="bg1"/>
              </a:solidFill>
            </a:endParaRP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       NRC pits</a:t>
            </a: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       not viewed</a:t>
            </a:r>
            <a:endParaRPr lang="en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7D2CCF-8BF7-8E24-D0E5-2D0CE52BACA6}"/>
              </a:ext>
            </a:extLst>
          </p:cNvPr>
          <p:cNvSpPr/>
          <p:nvPr/>
        </p:nvSpPr>
        <p:spPr>
          <a:xfrm>
            <a:off x="4996923" y="4230132"/>
            <a:ext cx="112426" cy="112427"/>
          </a:xfrm>
          <a:prstGeom prst="ellipse">
            <a:avLst/>
          </a:prstGeom>
          <a:solidFill>
            <a:srgbClr val="FC9003"/>
          </a:solidFill>
          <a:ln>
            <a:solidFill>
              <a:srgbClr val="FC90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4658D311-A6DB-1F55-9FCF-E8B97CFCB4EA}"/>
              </a:ext>
            </a:extLst>
          </p:cNvPr>
          <p:cNvSpPr/>
          <p:nvPr/>
        </p:nvSpPr>
        <p:spPr>
          <a:xfrm>
            <a:off x="5029323" y="4453698"/>
            <a:ext cx="47625" cy="45719"/>
          </a:xfrm>
          <a:prstGeom prst="star5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16582D-B5B7-576C-CE0F-104FAE687DB4}"/>
              </a:ext>
            </a:extLst>
          </p:cNvPr>
          <p:cNvSpPr/>
          <p:nvPr/>
        </p:nvSpPr>
        <p:spPr>
          <a:xfrm>
            <a:off x="4947964" y="4600062"/>
            <a:ext cx="171159" cy="112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1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izona NASA Horizontal Black">
            <a:extLst>
              <a:ext uri="{FF2B5EF4-FFF2-40B4-BE49-F238E27FC236}">
                <a16:creationId xmlns:a16="http://schemas.microsoft.com/office/drawing/2014/main" id="{542784E0-D5CC-2EC0-98BF-6F9E6DC7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423" y="4824354"/>
            <a:ext cx="2450805" cy="319314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8F3F88B-70AB-FD9F-F223-56624B4C6A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00" t="16378" b="4409"/>
          <a:stretch/>
        </p:blipFill>
        <p:spPr>
          <a:xfrm>
            <a:off x="117110" y="387094"/>
            <a:ext cx="6849469" cy="4374251"/>
          </a:xfrm>
          <a:prstGeom prst="rect">
            <a:avLst/>
          </a:prstGeom>
        </p:spPr>
      </p:pic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64F62DE5-9274-2393-D5EE-6983A7ECC1A2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  <a:sym typeface="Comfortaa"/>
              </a:rPr>
              <a:t>6</a:t>
            </a:r>
            <a:endParaRPr lang="en" sz="1050">
              <a:solidFill>
                <a:srgbClr val="000000"/>
              </a:solidFill>
              <a:latin typeface="Verdana Pro"/>
            </a:endParaRPr>
          </a:p>
        </p:txBody>
      </p:sp>
      <p:sp>
        <p:nvSpPr>
          <p:cNvPr id="10" name="Google Shape;221;p19">
            <a:extLst>
              <a:ext uri="{FF2B5EF4-FFF2-40B4-BE49-F238E27FC236}">
                <a16:creationId xmlns:a16="http://schemas.microsoft.com/office/drawing/2014/main" id="{34128758-EB8E-8D8D-018F-D06C3FEE130D}"/>
              </a:ext>
            </a:extLst>
          </p:cNvPr>
          <p:cNvSpPr txBox="1"/>
          <p:nvPr/>
        </p:nvSpPr>
        <p:spPr>
          <a:xfrm>
            <a:off x="7103201" y="1421770"/>
            <a:ext cx="2132233" cy="244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445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600" dirty="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Focus on images in troughs.</a:t>
            </a:r>
            <a:endParaRPr lang="en-US" sz="1600" dirty="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marL="444500" indent="-285750">
              <a:lnSpc>
                <a:spcPct val="115000"/>
              </a:lnSpc>
              <a:buClr>
                <a:schemeClr val="dk1"/>
              </a:buClr>
              <a:buSzPts val="1100"/>
              <a:buChar char="•"/>
            </a:pPr>
            <a:r>
              <a:rPr lang="en" sz="1600" dirty="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Prioritize viewing highest resolution images. </a:t>
            </a:r>
            <a:endParaRPr lang="en-US" sz="1600" dirty="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A4E2D7-939D-E115-7EFC-91D01199A775}"/>
              </a:ext>
            </a:extLst>
          </p:cNvPr>
          <p:cNvSpPr/>
          <p:nvPr/>
        </p:nvSpPr>
        <p:spPr>
          <a:xfrm>
            <a:off x="3424315" y="2103307"/>
            <a:ext cx="768245" cy="79635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196692-7F89-917F-AD85-072EB4635214}"/>
              </a:ext>
            </a:extLst>
          </p:cNvPr>
          <p:cNvSpPr txBox="1"/>
          <p:nvPr/>
        </p:nvSpPr>
        <p:spPr>
          <a:xfrm>
            <a:off x="5540030" y="3438135"/>
            <a:ext cx="1428752" cy="13160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55575">
              <a:lnSpc>
                <a:spcPct val="114999"/>
              </a:lnSpc>
            </a:pPr>
            <a:r>
              <a:rPr lang="en" sz="1000">
                <a:solidFill>
                  <a:srgbClr val="45FF38"/>
                </a:solidFill>
                <a:highlight>
                  <a:srgbClr val="02F307"/>
                </a:highlight>
                <a:cs typeface="Arial"/>
              </a:rPr>
              <a:t>      </a:t>
            </a:r>
            <a:r>
              <a:rPr lang="en" sz="1000">
                <a:solidFill>
                  <a:schemeClr val="bg1"/>
                </a:solidFill>
                <a:cs typeface="Arial"/>
              </a:rPr>
              <a:t> pits found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rgbClr val="45FF38"/>
                </a:solidFill>
                <a:highlight>
                  <a:srgbClr val="CC0707"/>
                </a:highlight>
                <a:cs typeface="Arial"/>
              </a:rPr>
              <a:t>      </a:t>
            </a:r>
            <a:r>
              <a:rPr lang="en" sz="1000">
                <a:cs typeface="Arial"/>
              </a:rPr>
              <a:t> </a:t>
            </a:r>
            <a:r>
              <a:rPr lang="en" sz="1000">
                <a:solidFill>
                  <a:schemeClr val="bg1"/>
                </a:solidFill>
                <a:cs typeface="Arial"/>
              </a:rPr>
              <a:t>pits not found </a:t>
            </a:r>
            <a:endParaRPr lang="en">
              <a:solidFill>
                <a:schemeClr val="bg1"/>
              </a:solidFill>
            </a:endParaRPr>
          </a:p>
          <a:p>
            <a:pPr marL="155575">
              <a:lnSpc>
                <a:spcPct val="114999"/>
              </a:lnSpc>
            </a:pPr>
            <a:r>
              <a:rPr lang="en" sz="1000" i="1">
                <a:solidFill>
                  <a:srgbClr val="45FF38"/>
                </a:solidFill>
                <a:highlight>
                  <a:srgbClr val="00FFFF"/>
                </a:highlight>
                <a:cs typeface="Arial"/>
              </a:rPr>
              <a:t>      </a:t>
            </a:r>
            <a:r>
              <a:rPr lang="en" sz="1000" i="1">
                <a:cs typeface="Arial"/>
              </a:rPr>
              <a:t> </a:t>
            </a:r>
            <a:r>
              <a:rPr lang="en" sz="1000">
                <a:solidFill>
                  <a:schemeClr val="bg1"/>
                </a:solidFill>
                <a:cs typeface="Arial"/>
              </a:rPr>
              <a:t>possible pits 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pPr marL="155575">
              <a:lnSpc>
                <a:spcPct val="114999"/>
              </a:lnSpc>
            </a:pPr>
            <a:r>
              <a:rPr lang="en" sz="1000" i="1">
                <a:solidFill>
                  <a:srgbClr val="45FF38"/>
                </a:solidFill>
                <a:highlight>
                  <a:srgbClr val="B987F2"/>
                </a:highlight>
                <a:cs typeface="Arial"/>
              </a:rPr>
              <a:t>      </a:t>
            </a:r>
            <a:r>
              <a:rPr lang="en" sz="1000">
                <a:cs typeface="Arial"/>
              </a:rPr>
              <a:t> </a:t>
            </a:r>
            <a:r>
              <a:rPr lang="en" sz="1000">
                <a:solidFill>
                  <a:schemeClr val="bg1"/>
                </a:solidFill>
                <a:cs typeface="Arial"/>
              </a:rPr>
              <a:t>Bin 2 images </a:t>
            </a: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       pit locations</a:t>
            </a:r>
            <a:endParaRPr lang="en">
              <a:solidFill>
                <a:schemeClr val="bg1"/>
              </a:solidFill>
            </a:endParaRP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       NRC pits</a:t>
            </a: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       not viewed</a:t>
            </a:r>
            <a:endParaRPr lang="en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A03252-9CBE-79BB-B6C6-693A1C9E1D60}"/>
              </a:ext>
            </a:extLst>
          </p:cNvPr>
          <p:cNvSpPr/>
          <p:nvPr/>
        </p:nvSpPr>
        <p:spPr>
          <a:xfrm>
            <a:off x="5858857" y="4248870"/>
            <a:ext cx="112426" cy="112427"/>
          </a:xfrm>
          <a:prstGeom prst="ellipse">
            <a:avLst/>
          </a:prstGeom>
          <a:solidFill>
            <a:srgbClr val="FC9003"/>
          </a:solidFill>
          <a:ln>
            <a:solidFill>
              <a:srgbClr val="FC90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2">
            <a:extLst>
              <a:ext uri="{FF2B5EF4-FFF2-40B4-BE49-F238E27FC236}">
                <a16:creationId xmlns:a16="http://schemas.microsoft.com/office/drawing/2014/main" id="{94E518FF-1163-A15B-E9B1-771336E1638D}"/>
              </a:ext>
            </a:extLst>
          </p:cNvPr>
          <p:cNvSpPr/>
          <p:nvPr/>
        </p:nvSpPr>
        <p:spPr>
          <a:xfrm>
            <a:off x="5914679" y="4434960"/>
            <a:ext cx="47625" cy="45719"/>
          </a:xfrm>
          <a:prstGeom prst="star5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15FC80-C035-0A88-1FD5-D375184EA37C}"/>
              </a:ext>
            </a:extLst>
          </p:cNvPr>
          <p:cNvSpPr/>
          <p:nvPr/>
        </p:nvSpPr>
        <p:spPr>
          <a:xfrm>
            <a:off x="5838005" y="4590692"/>
            <a:ext cx="152422" cy="93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223;p19">
            <a:extLst>
              <a:ext uri="{FF2B5EF4-FFF2-40B4-BE49-F238E27FC236}">
                <a16:creationId xmlns:a16="http://schemas.microsoft.com/office/drawing/2014/main" id="{A066B824-6D66-2856-C3BB-DBA6957C6C6C}"/>
              </a:ext>
            </a:extLst>
          </p:cNvPr>
          <p:cNvSpPr txBox="1">
            <a:spLocks/>
          </p:cNvSpPr>
          <p:nvPr/>
        </p:nvSpPr>
        <p:spPr>
          <a:xfrm>
            <a:off x="7009280" y="302310"/>
            <a:ext cx="232475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" sz="2400" b="1">
                <a:latin typeface="Verdana Pro"/>
                <a:ea typeface="Comfortaa"/>
                <a:cs typeface="Comfortaa"/>
                <a:sym typeface="Comfortaa"/>
              </a:rPr>
              <a:t>Map and Methods</a:t>
            </a:r>
            <a:endParaRPr lang="en-US" sz="2400" b="1">
              <a:latin typeface="Verdana Pro"/>
              <a:ea typeface="Comfortaa"/>
              <a:cs typeface="Comfortaa"/>
            </a:endParaRPr>
          </a:p>
        </p:txBody>
      </p:sp>
      <p:sp>
        <p:nvSpPr>
          <p:cNvPr id="7" name="Google Shape;245;p20">
            <a:extLst>
              <a:ext uri="{FF2B5EF4-FFF2-40B4-BE49-F238E27FC236}">
                <a16:creationId xmlns:a16="http://schemas.microsoft.com/office/drawing/2014/main" id="{D367CA9A-E0A5-ED36-82D6-C35A9AB0C9DA}"/>
              </a:ext>
            </a:extLst>
          </p:cNvPr>
          <p:cNvSpPr txBox="1"/>
          <p:nvPr/>
        </p:nvSpPr>
        <p:spPr>
          <a:xfrm>
            <a:off x="6895696" y="794943"/>
            <a:ext cx="407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90°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2" name="Google Shape;242;p20">
            <a:extLst>
              <a:ext uri="{FF2B5EF4-FFF2-40B4-BE49-F238E27FC236}">
                <a16:creationId xmlns:a16="http://schemas.microsoft.com/office/drawing/2014/main" id="{393F66FF-50A4-F608-6F44-FDDDB031DF6D}"/>
              </a:ext>
            </a:extLst>
          </p:cNvPr>
          <p:cNvSpPr txBox="1"/>
          <p:nvPr/>
        </p:nvSpPr>
        <p:spPr>
          <a:xfrm>
            <a:off x="1563057" y="4756015"/>
            <a:ext cx="464353" cy="331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30°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9" name="Google Shape;244;p20">
            <a:extLst>
              <a:ext uri="{FF2B5EF4-FFF2-40B4-BE49-F238E27FC236}">
                <a16:creationId xmlns:a16="http://schemas.microsoft.com/office/drawing/2014/main" id="{F428A1B9-39E4-16B0-BA0A-B4C9D2997F0A}"/>
              </a:ext>
            </a:extLst>
          </p:cNvPr>
          <p:cNvSpPr txBox="1"/>
          <p:nvPr/>
        </p:nvSpPr>
        <p:spPr>
          <a:xfrm>
            <a:off x="6021831" y="4684016"/>
            <a:ext cx="464353" cy="331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60°</a:t>
            </a:r>
            <a:endParaRPr sz="11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30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izona NASA Horizontal Black">
            <a:extLst>
              <a:ext uri="{FF2B5EF4-FFF2-40B4-BE49-F238E27FC236}">
                <a16:creationId xmlns:a16="http://schemas.microsoft.com/office/drawing/2014/main" id="{542784E0-D5CC-2EC0-98BF-6F9E6DC7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423" y="4824354"/>
            <a:ext cx="2450805" cy="319314"/>
          </a:xfrm>
          <a:prstGeom prst="rect">
            <a:avLst/>
          </a:prstGeom>
        </p:spPr>
      </p:pic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64F62DE5-9274-2393-D5EE-6983A7ECC1A2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</a:rPr>
              <a:t>7</a:t>
            </a:r>
          </a:p>
        </p:txBody>
      </p:sp>
      <p:sp>
        <p:nvSpPr>
          <p:cNvPr id="10" name="Google Shape;221;p19">
            <a:extLst>
              <a:ext uri="{FF2B5EF4-FFF2-40B4-BE49-F238E27FC236}">
                <a16:creationId xmlns:a16="http://schemas.microsoft.com/office/drawing/2014/main" id="{34128758-EB8E-8D8D-018F-D06C3FEE130D}"/>
              </a:ext>
            </a:extLst>
          </p:cNvPr>
          <p:cNvSpPr txBox="1"/>
          <p:nvPr/>
        </p:nvSpPr>
        <p:spPr>
          <a:xfrm>
            <a:off x="7164586" y="1345697"/>
            <a:ext cx="1868487" cy="2449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44500" indent="-285750">
              <a:lnSpc>
                <a:spcPct val="114999"/>
              </a:lnSpc>
              <a:buClr>
                <a:schemeClr val="dk1"/>
              </a:buClr>
              <a:buSzPts val="1100"/>
              <a:buChar char="•"/>
            </a:pPr>
            <a:r>
              <a:rPr lang="en" sz="1600" dirty="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HiRISE images are rendered onto map.</a:t>
            </a:r>
            <a:endParaRPr lang="en-US" sz="1600" dirty="0">
              <a:solidFill>
                <a:schemeClr val="dk1"/>
              </a:solidFill>
              <a:latin typeface="Verdana Pro"/>
              <a:ea typeface="Comfortaa"/>
              <a:cs typeface="Comfortaa"/>
              <a:sym typeface="Comfortaa"/>
            </a:endParaRPr>
          </a:p>
          <a:p>
            <a:pPr marL="444500" indent="-285750">
              <a:lnSpc>
                <a:spcPct val="114999"/>
              </a:lnSpc>
              <a:buClr>
                <a:schemeClr val="dk1"/>
              </a:buClr>
              <a:buSzPts val="1100"/>
              <a:buChar char="•"/>
            </a:pPr>
            <a:r>
              <a:rPr lang="en" sz="1600" dirty="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Pits are orange dots (not to scale).</a:t>
            </a:r>
          </a:p>
        </p:txBody>
      </p:sp>
      <p:pic>
        <p:nvPicPr>
          <p:cNvPr id="4" name="Picture 3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CD05AF8D-048F-F2B3-DF9A-4900E9953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16" y="316843"/>
            <a:ext cx="6947357" cy="44436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ED97F0-6A99-1535-D247-F681A8E00376}"/>
              </a:ext>
            </a:extLst>
          </p:cNvPr>
          <p:cNvSpPr txBox="1"/>
          <p:nvPr/>
        </p:nvSpPr>
        <p:spPr>
          <a:xfrm>
            <a:off x="5577505" y="3442819"/>
            <a:ext cx="1527124" cy="13160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55575">
              <a:lnSpc>
                <a:spcPct val="114999"/>
              </a:lnSpc>
            </a:pPr>
            <a:r>
              <a:rPr lang="en" sz="1000">
                <a:solidFill>
                  <a:srgbClr val="45FF38"/>
                </a:solidFill>
                <a:highlight>
                  <a:srgbClr val="02F307"/>
                </a:highlight>
                <a:cs typeface="Arial"/>
              </a:rPr>
              <a:t>      </a:t>
            </a:r>
            <a:r>
              <a:rPr lang="en" sz="1000">
                <a:solidFill>
                  <a:schemeClr val="bg1"/>
                </a:solidFill>
                <a:cs typeface="Arial"/>
              </a:rPr>
              <a:t> pits found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rgbClr val="45FF38"/>
                </a:solidFill>
                <a:highlight>
                  <a:srgbClr val="CC0707"/>
                </a:highlight>
                <a:cs typeface="Arial"/>
              </a:rPr>
              <a:t>      </a:t>
            </a:r>
            <a:r>
              <a:rPr lang="en" sz="1000">
                <a:cs typeface="Arial"/>
              </a:rPr>
              <a:t> </a:t>
            </a:r>
            <a:r>
              <a:rPr lang="en" sz="1000">
                <a:solidFill>
                  <a:schemeClr val="bg1"/>
                </a:solidFill>
                <a:cs typeface="Arial"/>
              </a:rPr>
              <a:t>pits not found </a:t>
            </a:r>
            <a:endParaRPr lang="en">
              <a:solidFill>
                <a:schemeClr val="bg1"/>
              </a:solidFill>
            </a:endParaRPr>
          </a:p>
          <a:p>
            <a:pPr marL="155575">
              <a:lnSpc>
                <a:spcPct val="114999"/>
              </a:lnSpc>
            </a:pPr>
            <a:r>
              <a:rPr lang="en" sz="1000" i="1">
                <a:solidFill>
                  <a:srgbClr val="45FF38"/>
                </a:solidFill>
                <a:highlight>
                  <a:srgbClr val="00FFFF"/>
                </a:highlight>
                <a:cs typeface="Arial"/>
              </a:rPr>
              <a:t>      </a:t>
            </a:r>
            <a:r>
              <a:rPr lang="en" sz="1000" i="1">
                <a:cs typeface="Arial"/>
              </a:rPr>
              <a:t> </a:t>
            </a:r>
            <a:r>
              <a:rPr lang="en" sz="1000">
                <a:solidFill>
                  <a:schemeClr val="bg1"/>
                </a:solidFill>
                <a:cs typeface="Arial"/>
              </a:rPr>
              <a:t>possible pits 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pPr marL="155575">
              <a:lnSpc>
                <a:spcPct val="114999"/>
              </a:lnSpc>
            </a:pPr>
            <a:r>
              <a:rPr lang="en" sz="1000" i="1">
                <a:solidFill>
                  <a:srgbClr val="45FF38"/>
                </a:solidFill>
                <a:highlight>
                  <a:srgbClr val="B987F2"/>
                </a:highlight>
                <a:cs typeface="Arial"/>
              </a:rPr>
              <a:t>      </a:t>
            </a:r>
            <a:r>
              <a:rPr lang="en" sz="1000">
                <a:cs typeface="Arial"/>
              </a:rPr>
              <a:t> </a:t>
            </a:r>
            <a:r>
              <a:rPr lang="en" sz="1000">
                <a:solidFill>
                  <a:schemeClr val="bg1"/>
                </a:solidFill>
                <a:cs typeface="Arial"/>
              </a:rPr>
              <a:t>Bin 2 images </a:t>
            </a: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       pit locations</a:t>
            </a:r>
            <a:endParaRPr lang="en">
              <a:solidFill>
                <a:schemeClr val="bg1"/>
              </a:solidFill>
            </a:endParaRP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       NRC pits</a:t>
            </a: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       not viewed</a:t>
            </a:r>
            <a:endParaRPr lang="en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011E5F-85F5-5E7F-1394-BF2721DB8190}"/>
              </a:ext>
            </a:extLst>
          </p:cNvPr>
          <p:cNvSpPr/>
          <p:nvPr/>
        </p:nvSpPr>
        <p:spPr>
          <a:xfrm>
            <a:off x="5896333" y="4230133"/>
            <a:ext cx="117110" cy="117111"/>
          </a:xfrm>
          <a:prstGeom prst="ellipse">
            <a:avLst/>
          </a:prstGeom>
          <a:solidFill>
            <a:srgbClr val="FC9003"/>
          </a:solidFill>
          <a:ln>
            <a:solidFill>
              <a:srgbClr val="FC90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2">
            <a:extLst>
              <a:ext uri="{FF2B5EF4-FFF2-40B4-BE49-F238E27FC236}">
                <a16:creationId xmlns:a16="http://schemas.microsoft.com/office/drawing/2014/main" id="{0EC51F11-6314-8258-64D6-5A47A3B56355}"/>
              </a:ext>
            </a:extLst>
          </p:cNvPr>
          <p:cNvSpPr/>
          <p:nvPr/>
        </p:nvSpPr>
        <p:spPr>
          <a:xfrm>
            <a:off x="5956840" y="4458382"/>
            <a:ext cx="52309" cy="45719"/>
          </a:xfrm>
          <a:prstGeom prst="star5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7D5AE-A349-FCBA-A19B-238115AF4FFE}"/>
              </a:ext>
            </a:extLst>
          </p:cNvPr>
          <p:cNvSpPr/>
          <p:nvPr/>
        </p:nvSpPr>
        <p:spPr>
          <a:xfrm>
            <a:off x="5875480" y="4595376"/>
            <a:ext cx="161790" cy="98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23;p19">
            <a:extLst>
              <a:ext uri="{FF2B5EF4-FFF2-40B4-BE49-F238E27FC236}">
                <a16:creationId xmlns:a16="http://schemas.microsoft.com/office/drawing/2014/main" id="{7E86D483-756F-6281-FAFF-CEF45340D5B1}"/>
              </a:ext>
            </a:extLst>
          </p:cNvPr>
          <p:cNvSpPr txBox="1">
            <a:spLocks/>
          </p:cNvSpPr>
          <p:nvPr/>
        </p:nvSpPr>
        <p:spPr>
          <a:xfrm>
            <a:off x="6934329" y="316363"/>
            <a:ext cx="232475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" sz="2400" b="1">
                <a:latin typeface="Verdana Pro"/>
                <a:ea typeface="Comfortaa"/>
                <a:cs typeface="Comfortaa"/>
                <a:sym typeface="Comfortaa"/>
              </a:rPr>
              <a:t>Map and Methods</a:t>
            </a:r>
            <a:endParaRPr lang="en-US" sz="2400" b="1">
              <a:latin typeface="Verdana Pro"/>
              <a:ea typeface="Comfortaa"/>
              <a:cs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004758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 txBox="1">
            <a:spLocks noGrp="1"/>
          </p:cNvSpPr>
          <p:nvPr>
            <p:ph type="title"/>
          </p:nvPr>
        </p:nvSpPr>
        <p:spPr>
          <a:xfrm>
            <a:off x="1515879" y="-60"/>
            <a:ext cx="611224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 b="1">
                <a:latin typeface="Verdana Pro"/>
                <a:ea typeface="Comfortaa"/>
                <a:cs typeface="Comfortaa"/>
                <a:sym typeface="Comfortaa"/>
              </a:rPr>
              <a:t>Results</a:t>
            </a:r>
            <a:endParaRPr sz="3020" b="1">
              <a:latin typeface="Verdana Pro"/>
              <a:ea typeface="Comfortaa"/>
              <a:cs typeface="Comfortaa"/>
              <a:sym typeface="Comfortaa"/>
            </a:endParaRPr>
          </a:p>
        </p:txBody>
      </p:sp>
      <p:cxnSp>
        <p:nvCxnSpPr>
          <p:cNvPr id="311" name="Google Shape;311;p21"/>
          <p:cNvCxnSpPr/>
          <p:nvPr/>
        </p:nvCxnSpPr>
        <p:spPr>
          <a:xfrm flipV="1">
            <a:off x="7074725" y="4576422"/>
            <a:ext cx="52778" cy="14053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261;p21">
            <a:extLst>
              <a:ext uri="{FF2B5EF4-FFF2-40B4-BE49-F238E27FC236}">
                <a16:creationId xmlns:a16="http://schemas.microsoft.com/office/drawing/2014/main" id="{B0C777A8-AAB0-E1CE-60CD-D9D697A7F4AE}"/>
              </a:ext>
            </a:extLst>
          </p:cNvPr>
          <p:cNvSpPr txBox="1"/>
          <p:nvPr/>
        </p:nvSpPr>
        <p:spPr>
          <a:xfrm>
            <a:off x="4125773" y="856450"/>
            <a:ext cx="1918390" cy="386564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indent="-171450">
              <a:lnSpc>
                <a:spcPct val="114999"/>
              </a:lnSpc>
              <a:buClr>
                <a:schemeClr val="dk1"/>
              </a:buClr>
              <a:buChar char="•"/>
            </a:pPr>
            <a:r>
              <a:rPr lang="en" sz="1600" u="sng" dirty="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2,025 pits found!</a:t>
            </a:r>
          </a:p>
          <a:p>
            <a:pPr marL="171450" indent="-171450">
              <a:lnSpc>
                <a:spcPct val="114999"/>
              </a:lnSpc>
              <a:buClr>
                <a:schemeClr val="dk1"/>
              </a:buClr>
              <a:buChar char="•"/>
            </a:pPr>
            <a:r>
              <a:rPr lang="en" sz="1600" dirty="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Found new pits in the North Residual Cap (NRC) along a possible fault.</a:t>
            </a:r>
            <a:endParaRPr lang="en-US" sz="1600" dirty="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marL="171450" indent="-171450">
              <a:lnSpc>
                <a:spcPct val="114999"/>
              </a:lnSpc>
              <a:buClr>
                <a:schemeClr val="dk1"/>
              </a:buClr>
              <a:buFont typeface="Arial"/>
              <a:buChar char="•"/>
            </a:pPr>
            <a:r>
              <a:rPr lang="en" sz="1600" dirty="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Pits are mainly in troughs.</a:t>
            </a:r>
            <a:endParaRPr lang="en" sz="1600" dirty="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marL="171450" indent="-171450">
              <a:lnSpc>
                <a:spcPct val="114999"/>
              </a:lnSpc>
              <a:buClr>
                <a:schemeClr val="dk1"/>
              </a:buClr>
              <a:buChar char="•"/>
            </a:pPr>
            <a:r>
              <a:rPr lang="en" sz="1600" dirty="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Have not found pits in the Basal Unit (BU).</a:t>
            </a:r>
            <a:endParaRPr lang="en" sz="1600" dirty="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6CAD7180-7ECB-5A51-B458-0165D1AA5200}"/>
              </a:ext>
            </a:extLst>
          </p:cNvPr>
          <p:cNvSpPr txBox="1">
            <a:spLocks/>
          </p:cNvSpPr>
          <p:nvPr/>
        </p:nvSpPr>
        <p:spPr>
          <a:xfrm>
            <a:off x="8874038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</a:rPr>
              <a:t>8</a:t>
            </a:r>
          </a:p>
        </p:txBody>
      </p:sp>
      <p:pic>
        <p:nvPicPr>
          <p:cNvPr id="15" name="Picture 14" descr="Arizona NASA Horizontal Black">
            <a:extLst>
              <a:ext uri="{FF2B5EF4-FFF2-40B4-BE49-F238E27FC236}">
                <a16:creationId xmlns:a16="http://schemas.microsoft.com/office/drawing/2014/main" id="{9356E652-7271-F40F-C367-DF12E593C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03" y="4811064"/>
            <a:ext cx="2374025" cy="303824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A17E527-EA78-028F-78B2-B740D446A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45" t="33136" r="17059" b="15114"/>
          <a:stretch/>
        </p:blipFill>
        <p:spPr>
          <a:xfrm>
            <a:off x="6207261" y="92727"/>
            <a:ext cx="1566303" cy="1012679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F8A7C0D-94AC-25D8-59AC-E34659C2C1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834" t="46743" r="41130" b="31644"/>
          <a:stretch/>
        </p:blipFill>
        <p:spPr>
          <a:xfrm>
            <a:off x="6209222" y="2390882"/>
            <a:ext cx="1586168" cy="115765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4D38A50-F8B6-201E-8AE6-A8F0847F0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63" t="41467" r="32838" b="27733"/>
          <a:stretch/>
        </p:blipFill>
        <p:spPr>
          <a:xfrm>
            <a:off x="7351450" y="1197289"/>
            <a:ext cx="1582941" cy="108472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2658F92-5C06-AB39-DD56-21A13B5E7F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174" t="47677" r="12991" b="34097"/>
          <a:stretch/>
        </p:blipFill>
        <p:spPr>
          <a:xfrm>
            <a:off x="7434199" y="3650442"/>
            <a:ext cx="1579031" cy="1067789"/>
          </a:xfrm>
          <a:prstGeom prst="rect">
            <a:avLst/>
          </a:prstGeom>
        </p:spPr>
      </p:pic>
      <p:pic>
        <p:nvPicPr>
          <p:cNvPr id="9" name="Picture 8" descr="A pie chart with numbers and a triangle in the middle&#10;&#10;Description automatically generated">
            <a:extLst>
              <a:ext uri="{FF2B5EF4-FFF2-40B4-BE49-F238E27FC236}">
                <a16:creationId xmlns:a16="http://schemas.microsoft.com/office/drawing/2014/main" id="{3B022925-7C16-E6F1-E1EC-6D257D6887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11" y="730770"/>
            <a:ext cx="3759487" cy="4117611"/>
          </a:xfrm>
          <a:prstGeom prst="rect">
            <a:avLst/>
          </a:prstGeom>
        </p:spPr>
      </p:pic>
      <p:cxnSp>
        <p:nvCxnSpPr>
          <p:cNvPr id="10" name="Google Shape;127;p15">
            <a:extLst>
              <a:ext uri="{FF2B5EF4-FFF2-40B4-BE49-F238E27FC236}">
                <a16:creationId xmlns:a16="http://schemas.microsoft.com/office/drawing/2014/main" id="{6AF8F7DA-1CED-CD41-A37C-00ABDEE5174F}"/>
              </a:ext>
            </a:extLst>
          </p:cNvPr>
          <p:cNvCxnSpPr>
            <a:cxnSpLocks/>
          </p:cNvCxnSpPr>
          <p:nvPr/>
        </p:nvCxnSpPr>
        <p:spPr>
          <a:xfrm>
            <a:off x="8142920" y="1836715"/>
            <a:ext cx="80305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28;p15">
            <a:extLst>
              <a:ext uri="{FF2B5EF4-FFF2-40B4-BE49-F238E27FC236}">
                <a16:creationId xmlns:a16="http://schemas.microsoft.com/office/drawing/2014/main" id="{2BE20312-07BB-0037-412B-C8E4DCE886CE}"/>
              </a:ext>
            </a:extLst>
          </p:cNvPr>
          <p:cNvSpPr txBox="1"/>
          <p:nvPr/>
        </p:nvSpPr>
        <p:spPr>
          <a:xfrm>
            <a:off x="8062649" y="1805577"/>
            <a:ext cx="871741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2.0m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" name="Google Shape;127;p15">
            <a:extLst>
              <a:ext uri="{FF2B5EF4-FFF2-40B4-BE49-F238E27FC236}">
                <a16:creationId xmlns:a16="http://schemas.microsoft.com/office/drawing/2014/main" id="{BB61FB90-BECB-E957-1C34-1072C305816A}"/>
              </a:ext>
            </a:extLst>
          </p:cNvPr>
          <p:cNvCxnSpPr/>
          <p:nvPr/>
        </p:nvCxnSpPr>
        <p:spPr>
          <a:xfrm>
            <a:off x="6948164" y="620543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28;p15">
            <a:extLst>
              <a:ext uri="{FF2B5EF4-FFF2-40B4-BE49-F238E27FC236}">
                <a16:creationId xmlns:a16="http://schemas.microsoft.com/office/drawing/2014/main" id="{D99DD05C-9A13-EFF1-4238-A24CA2F74463}"/>
              </a:ext>
            </a:extLst>
          </p:cNvPr>
          <p:cNvSpPr txBox="1"/>
          <p:nvPr/>
        </p:nvSpPr>
        <p:spPr>
          <a:xfrm>
            <a:off x="6900911" y="596995"/>
            <a:ext cx="871741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7.6m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28;p15">
            <a:extLst>
              <a:ext uri="{FF2B5EF4-FFF2-40B4-BE49-F238E27FC236}">
                <a16:creationId xmlns:a16="http://schemas.microsoft.com/office/drawing/2014/main" id="{4EF61A47-4B6B-D9CE-8FDE-9638BFB95400}"/>
              </a:ext>
            </a:extLst>
          </p:cNvPr>
          <p:cNvSpPr txBox="1"/>
          <p:nvPr/>
        </p:nvSpPr>
        <p:spPr>
          <a:xfrm>
            <a:off x="6900911" y="3023528"/>
            <a:ext cx="871741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3.2m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" name="Google Shape;127;p15">
            <a:extLst>
              <a:ext uri="{FF2B5EF4-FFF2-40B4-BE49-F238E27FC236}">
                <a16:creationId xmlns:a16="http://schemas.microsoft.com/office/drawing/2014/main" id="{18E410E8-3DD0-512D-1E0D-DC4864277234}"/>
              </a:ext>
            </a:extLst>
          </p:cNvPr>
          <p:cNvCxnSpPr>
            <a:cxnSpLocks/>
          </p:cNvCxnSpPr>
          <p:nvPr/>
        </p:nvCxnSpPr>
        <p:spPr>
          <a:xfrm>
            <a:off x="6995008" y="3047076"/>
            <a:ext cx="75857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28;p15">
            <a:extLst>
              <a:ext uri="{FF2B5EF4-FFF2-40B4-BE49-F238E27FC236}">
                <a16:creationId xmlns:a16="http://schemas.microsoft.com/office/drawing/2014/main" id="{42763966-88C1-A281-1E9C-115CBA75E3E0}"/>
              </a:ext>
            </a:extLst>
          </p:cNvPr>
          <p:cNvSpPr txBox="1"/>
          <p:nvPr/>
        </p:nvSpPr>
        <p:spPr>
          <a:xfrm>
            <a:off x="8062649" y="4157159"/>
            <a:ext cx="871741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0.9m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1" name="Google Shape;127;p15">
            <a:extLst>
              <a:ext uri="{FF2B5EF4-FFF2-40B4-BE49-F238E27FC236}">
                <a16:creationId xmlns:a16="http://schemas.microsoft.com/office/drawing/2014/main" id="{E3176A9F-270D-6682-0D37-CFF81D020C5C}"/>
              </a:ext>
            </a:extLst>
          </p:cNvPr>
          <p:cNvCxnSpPr>
            <a:cxnSpLocks/>
          </p:cNvCxnSpPr>
          <p:nvPr/>
        </p:nvCxnSpPr>
        <p:spPr>
          <a:xfrm>
            <a:off x="8184852" y="4180707"/>
            <a:ext cx="75857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35869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"/>
          <p:cNvSpPr txBox="1">
            <a:spLocks noGrp="1"/>
          </p:cNvSpPr>
          <p:nvPr>
            <p:ph type="title"/>
          </p:nvPr>
        </p:nvSpPr>
        <p:spPr>
          <a:xfrm>
            <a:off x="476196" y="107077"/>
            <a:ext cx="81949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000" b="1">
                <a:latin typeface="Verdana Pro"/>
                <a:sym typeface="Comfortaa"/>
              </a:rPr>
              <a:t>Found New North Residual Cap Pits</a:t>
            </a:r>
            <a:endParaRPr lang="en-US"/>
          </a:p>
        </p:txBody>
      </p:sp>
      <p:sp>
        <p:nvSpPr>
          <p:cNvPr id="261" name="Google Shape;261;p21"/>
          <p:cNvSpPr txBox="1"/>
          <p:nvPr/>
        </p:nvSpPr>
        <p:spPr>
          <a:xfrm>
            <a:off x="4042838" y="866229"/>
            <a:ext cx="1247437" cy="1883562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</a:pPr>
            <a:r>
              <a:rPr lang="en" sz="160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Two locations of NRC pits </a:t>
            </a:r>
            <a:r>
              <a:rPr lang="en-US" sz="160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were </a:t>
            </a:r>
            <a:r>
              <a:rPr lang="en" sz="160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previously known.</a:t>
            </a:r>
          </a:p>
        </p:txBody>
      </p:sp>
      <p:cxnSp>
        <p:nvCxnSpPr>
          <p:cNvPr id="311" name="Google Shape;311;p21"/>
          <p:cNvCxnSpPr/>
          <p:nvPr/>
        </p:nvCxnSpPr>
        <p:spPr>
          <a:xfrm>
            <a:off x="7074725" y="4590475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Google Shape;166;p17" descr="A close-up of a white surface&#10;&#10;Description automatically generated">
            <a:extLst>
              <a:ext uri="{FF2B5EF4-FFF2-40B4-BE49-F238E27FC236}">
                <a16:creationId xmlns:a16="http://schemas.microsoft.com/office/drawing/2014/main" id="{67C427D3-51C8-DC1F-ADA4-5DB0739ADF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204" t="25097" r="46660" b="3032"/>
          <a:stretch/>
        </p:blipFill>
        <p:spPr>
          <a:xfrm>
            <a:off x="213091" y="1710113"/>
            <a:ext cx="2446212" cy="32147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7;p17">
            <a:extLst>
              <a:ext uri="{FF2B5EF4-FFF2-40B4-BE49-F238E27FC236}">
                <a16:creationId xmlns:a16="http://schemas.microsoft.com/office/drawing/2014/main" id="{38CF37AA-9206-B89D-5048-EAF6CD525B17}"/>
              </a:ext>
            </a:extLst>
          </p:cNvPr>
          <p:cNvSpPr/>
          <p:nvPr/>
        </p:nvSpPr>
        <p:spPr>
          <a:xfrm>
            <a:off x="474736" y="1864011"/>
            <a:ext cx="356252" cy="63511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7" name="Google Shape;168;p17">
            <a:extLst>
              <a:ext uri="{FF2B5EF4-FFF2-40B4-BE49-F238E27FC236}">
                <a16:creationId xmlns:a16="http://schemas.microsoft.com/office/drawing/2014/main" id="{561F467A-BC7B-432B-FD5B-F74A6FBC5DE4}"/>
              </a:ext>
            </a:extLst>
          </p:cNvPr>
          <p:cNvSpPr/>
          <p:nvPr/>
        </p:nvSpPr>
        <p:spPr>
          <a:xfrm>
            <a:off x="652862" y="2632157"/>
            <a:ext cx="356252" cy="635117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69;p17">
            <a:extLst>
              <a:ext uri="{FF2B5EF4-FFF2-40B4-BE49-F238E27FC236}">
                <a16:creationId xmlns:a16="http://schemas.microsoft.com/office/drawing/2014/main" id="{147CEA2E-8932-B6AA-4759-8AD7644FE9B9}"/>
              </a:ext>
            </a:extLst>
          </p:cNvPr>
          <p:cNvSpPr/>
          <p:nvPr/>
        </p:nvSpPr>
        <p:spPr>
          <a:xfrm>
            <a:off x="1515663" y="3316204"/>
            <a:ext cx="356252" cy="32613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0;p17">
            <a:extLst>
              <a:ext uri="{FF2B5EF4-FFF2-40B4-BE49-F238E27FC236}">
                <a16:creationId xmlns:a16="http://schemas.microsoft.com/office/drawing/2014/main" id="{55537BF9-515B-E1C0-12D0-FE5259F0EFE9}"/>
              </a:ext>
            </a:extLst>
          </p:cNvPr>
          <p:cNvSpPr/>
          <p:nvPr/>
        </p:nvSpPr>
        <p:spPr>
          <a:xfrm>
            <a:off x="1897031" y="4421233"/>
            <a:ext cx="386820" cy="48754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1;p17">
            <a:extLst>
              <a:ext uri="{FF2B5EF4-FFF2-40B4-BE49-F238E27FC236}">
                <a16:creationId xmlns:a16="http://schemas.microsoft.com/office/drawing/2014/main" id="{4A576679-5FEA-89F1-9D7B-3BDD18029DDD}"/>
              </a:ext>
            </a:extLst>
          </p:cNvPr>
          <p:cNvSpPr txBox="1"/>
          <p:nvPr/>
        </p:nvSpPr>
        <p:spPr>
          <a:xfrm>
            <a:off x="214070" y="4449117"/>
            <a:ext cx="148197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Times New Roman"/>
                <a:cs typeface="Times New Roman"/>
                <a:sym typeface="Times New Roman"/>
              </a:rPr>
              <a:t>ESP_026980_2595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Verdana Pro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Times New Roman"/>
                <a:cs typeface="Times New Roman"/>
                <a:sym typeface="Times New Roman"/>
              </a:rPr>
              <a:t>28° Longitude (East)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" name="Picture 14" descr="Arizona NASA Horizontal Black">
            <a:extLst>
              <a:ext uri="{FF2B5EF4-FFF2-40B4-BE49-F238E27FC236}">
                <a16:creationId xmlns:a16="http://schemas.microsoft.com/office/drawing/2014/main" id="{9356E652-7271-F40F-C367-DF12E593C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516" y="4811064"/>
            <a:ext cx="2583712" cy="332604"/>
          </a:xfrm>
          <a:prstGeom prst="rect">
            <a:avLst/>
          </a:prstGeom>
        </p:spPr>
      </p:pic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842893EA-BFF2-03CA-3940-C74F67DCF56C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</a:rPr>
              <a:t>9</a:t>
            </a:r>
          </a:p>
        </p:txBody>
      </p:sp>
      <p:pic>
        <p:nvPicPr>
          <p:cNvPr id="10" name="Picture 9" descr="A crack in the ground&#10;&#10;Description automatically generated">
            <a:extLst>
              <a:ext uri="{FF2B5EF4-FFF2-40B4-BE49-F238E27FC236}">
                <a16:creationId xmlns:a16="http://schemas.microsoft.com/office/drawing/2014/main" id="{FD17617A-E828-D858-7BF2-B3D6689E19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99" t="16667" r="6166" b="31965"/>
          <a:stretch/>
        </p:blipFill>
        <p:spPr>
          <a:xfrm>
            <a:off x="5494743" y="801604"/>
            <a:ext cx="3323108" cy="2121597"/>
          </a:xfrm>
          <a:prstGeom prst="rect">
            <a:avLst/>
          </a:prstGeom>
        </p:spPr>
      </p:pic>
      <p:sp>
        <p:nvSpPr>
          <p:cNvPr id="14" name="Google Shape;171;p17">
            <a:extLst>
              <a:ext uri="{FF2B5EF4-FFF2-40B4-BE49-F238E27FC236}">
                <a16:creationId xmlns:a16="http://schemas.microsoft.com/office/drawing/2014/main" id="{CB27B403-3CBF-8739-D0D6-7E055810D006}"/>
              </a:ext>
            </a:extLst>
          </p:cNvPr>
          <p:cNvSpPr txBox="1"/>
          <p:nvPr/>
        </p:nvSpPr>
        <p:spPr>
          <a:xfrm>
            <a:off x="5495850" y="2478084"/>
            <a:ext cx="150923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Times New Roman"/>
                <a:sym typeface="Times New Roman"/>
              </a:rPr>
              <a:t>ESP_053414_2650</a:t>
            </a:r>
            <a:endParaRPr lang="en-US">
              <a:solidFill>
                <a:schemeClr val="dk1"/>
              </a:solidFill>
              <a:latin typeface="Verdana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ea typeface="Times New Roman"/>
                <a:cs typeface="Times New Roman"/>
                <a:sym typeface="Times New Roman"/>
              </a:rPr>
              <a:t>138° Longitude (East)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709A6-3145-724C-BF2F-D9D05B77AB36}"/>
              </a:ext>
            </a:extLst>
          </p:cNvPr>
          <p:cNvSpPr txBox="1"/>
          <p:nvPr/>
        </p:nvSpPr>
        <p:spPr>
          <a:xfrm>
            <a:off x="211738" y="816026"/>
            <a:ext cx="360044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Verdana Pro"/>
              </a:rPr>
              <a:t>Found new pits </a:t>
            </a:r>
          </a:p>
          <a:p>
            <a:pPr algn="ctr"/>
            <a:r>
              <a:rPr lang="en-US" sz="1600">
                <a:latin typeface="Verdana Pro"/>
              </a:rPr>
              <a:t>in the North Residual Cap (NRC) along a possible fault.​</a:t>
            </a:r>
            <a:endParaRPr lang="en-US"/>
          </a:p>
        </p:txBody>
      </p:sp>
      <p:pic>
        <p:nvPicPr>
          <p:cNvPr id="8" name="Picture 7" descr="A trail of footprints in the snow&#10;&#10;Description automatically generated">
            <a:extLst>
              <a:ext uri="{FF2B5EF4-FFF2-40B4-BE49-F238E27FC236}">
                <a16:creationId xmlns:a16="http://schemas.microsoft.com/office/drawing/2014/main" id="{03D89B5D-1E1E-8B21-2F0C-A1C49D61C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20" t="-1094" r="15144" b="31107"/>
          <a:stretch/>
        </p:blipFill>
        <p:spPr>
          <a:xfrm>
            <a:off x="2857970" y="2947220"/>
            <a:ext cx="3311412" cy="2108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729C31-4468-713B-61E7-6A6B5193A1EB}"/>
              </a:ext>
            </a:extLst>
          </p:cNvPr>
          <p:cNvSpPr txBox="1"/>
          <p:nvPr/>
        </p:nvSpPr>
        <p:spPr>
          <a:xfrm>
            <a:off x="6399863" y="3045815"/>
            <a:ext cx="2607351" cy="15696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Verdana Pro"/>
              </a:rPr>
              <a:t>NRC is the top layer of the NPLD.</a:t>
            </a:r>
          </a:p>
          <a:p>
            <a:pPr algn="ctr"/>
            <a:endParaRPr lang="en-US" sz="1600">
              <a:latin typeface="Verdana Pro"/>
            </a:endParaRPr>
          </a:p>
          <a:p>
            <a:pPr algn="ctr"/>
            <a:r>
              <a:rPr lang="en-US" sz="1600">
                <a:latin typeface="Verdana Pro"/>
              </a:rPr>
              <a:t>NRC pits could have </a:t>
            </a:r>
            <a:endParaRPr lang="en-US"/>
          </a:p>
          <a:p>
            <a:pPr algn="ctr"/>
            <a:r>
              <a:rPr lang="en-US" sz="1600">
                <a:latin typeface="Verdana Pro"/>
              </a:rPr>
              <a:t>different formation </a:t>
            </a:r>
            <a:endParaRPr lang="en-US"/>
          </a:p>
          <a:p>
            <a:pPr algn="ctr"/>
            <a:r>
              <a:rPr lang="en-US" sz="1600">
                <a:latin typeface="Verdana Pro"/>
              </a:rPr>
              <a:t>mechanisms.​</a:t>
            </a:r>
            <a:endParaRPr lang="en-US"/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2719A526-9949-195A-2D22-2BF0E9D3B26D}"/>
              </a:ext>
            </a:extLst>
          </p:cNvPr>
          <p:cNvSpPr/>
          <p:nvPr/>
        </p:nvSpPr>
        <p:spPr>
          <a:xfrm rot="-2640000">
            <a:off x="2673664" y="1691520"/>
            <a:ext cx="658490" cy="3026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6">
            <a:extLst>
              <a:ext uri="{FF2B5EF4-FFF2-40B4-BE49-F238E27FC236}">
                <a16:creationId xmlns:a16="http://schemas.microsoft.com/office/drawing/2014/main" id="{23C37373-9BF1-50DF-E795-EEB1D1DCC5FB}"/>
              </a:ext>
            </a:extLst>
          </p:cNvPr>
          <p:cNvSpPr/>
          <p:nvPr/>
        </p:nvSpPr>
        <p:spPr>
          <a:xfrm rot="16200000">
            <a:off x="3713606" y="2595613"/>
            <a:ext cx="658490" cy="3026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6">
            <a:extLst>
              <a:ext uri="{FF2B5EF4-FFF2-40B4-BE49-F238E27FC236}">
                <a16:creationId xmlns:a16="http://schemas.microsoft.com/office/drawing/2014/main" id="{A9B60E25-B28F-34AB-BBC5-65A327BD2872}"/>
              </a:ext>
            </a:extLst>
          </p:cNvPr>
          <p:cNvSpPr/>
          <p:nvPr/>
        </p:nvSpPr>
        <p:spPr>
          <a:xfrm rot="9300000">
            <a:off x="5090828" y="2267703"/>
            <a:ext cx="658490" cy="3026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47746F-F8E3-7447-2F78-C0161CB036C3}"/>
              </a:ext>
            </a:extLst>
          </p:cNvPr>
          <p:cNvSpPr txBox="1"/>
          <p:nvPr/>
        </p:nvSpPr>
        <p:spPr>
          <a:xfrm>
            <a:off x="2858437" y="4713470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highlight>
                  <a:srgbClr val="FFFFFF"/>
                </a:highlight>
                <a:latin typeface="Verdana Pro"/>
              </a:rPr>
              <a:t>PSP_009834_2645</a:t>
            </a:r>
            <a:endParaRPr lang="en-US">
              <a:latin typeface="Verdana Pro"/>
            </a:endParaRPr>
          </a:p>
          <a:p>
            <a:r>
              <a:rPr lang="en-US" sz="800">
                <a:highlight>
                  <a:srgbClr val="FFFFFF"/>
                </a:highlight>
                <a:latin typeface="Verdana Pro"/>
                <a:cs typeface="Segoe UI"/>
              </a:rPr>
              <a:t>134° Longitude (East)</a:t>
            </a:r>
            <a:r>
              <a:rPr lang="en-US" sz="800">
                <a:latin typeface="Verdana Pro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0013510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829</Words>
  <Application>Microsoft Office PowerPoint</Application>
  <PresentationFormat>On-screen Show (16:9)</PresentationFormat>
  <Paragraphs>206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Verdana Pro</vt:lpstr>
      <vt:lpstr>Times New Roman</vt:lpstr>
      <vt:lpstr>Comfortaa</vt:lpstr>
      <vt:lpstr>Arial</vt:lpstr>
      <vt:lpstr>Simple Light</vt:lpstr>
      <vt:lpstr>PowerPoint Presentation</vt:lpstr>
      <vt:lpstr>The Polar Pits</vt:lpstr>
      <vt:lpstr>Hunting for Pits</vt:lpstr>
      <vt:lpstr>Pits</vt:lpstr>
      <vt:lpstr>Map and Methods</vt:lpstr>
      <vt:lpstr>PowerPoint Presentation</vt:lpstr>
      <vt:lpstr>PowerPoint Presentation</vt:lpstr>
      <vt:lpstr>Results</vt:lpstr>
      <vt:lpstr>Found New North Residual Cap Pits</vt:lpstr>
      <vt:lpstr>Results: Elevation of Pits</vt:lpstr>
      <vt:lpstr>Results: Slope of Pits</vt:lpstr>
      <vt:lpstr>Future Directions</vt:lpstr>
      <vt:lpstr>Acknowledgements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Enigmatic Pits in the North Polar Layered Deposits  of Mars</dc:title>
  <dc:creator>Michelle A. Coe</dc:creator>
  <cp:lastModifiedBy>Michelle A. Coe</cp:lastModifiedBy>
  <cp:revision>2</cp:revision>
  <dcterms:modified xsi:type="dcterms:W3CDTF">2024-04-09T22:16:29Z</dcterms:modified>
</cp:coreProperties>
</file>